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10"/>
  </p:notesMasterIdLst>
  <p:sldIdLst>
    <p:sldId id="861" r:id="rId2"/>
    <p:sldId id="1363" r:id="rId3"/>
    <p:sldId id="1362" r:id="rId4"/>
    <p:sldId id="1354" r:id="rId5"/>
    <p:sldId id="1364" r:id="rId6"/>
    <p:sldId id="1365" r:id="rId7"/>
    <p:sldId id="1366" r:id="rId8"/>
    <p:sldId id="1360" r:id="rId9"/>
  </p:sldIdLst>
  <p:sldSz cx="9144000" cy="5715000" type="screen16x10"/>
  <p:notesSz cx="6724650" cy="9866313"/>
  <p:embeddedFontLst>
    <p:embeddedFont>
      <p:font typeface="Comic Sans MS" panose="030F0902030302020204" pitchFamily="66" charset="0"/>
      <p:regular r:id="rId11"/>
    </p:embeddedFont>
  </p:embeddedFontLst>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EBED0A"/>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31" autoAdjust="0"/>
    <p:restoredTop sz="88315" autoAdjust="0"/>
  </p:normalViewPr>
  <p:slideViewPr>
    <p:cSldViewPr>
      <p:cViewPr varScale="1">
        <p:scale>
          <a:sx n="160" d="100"/>
          <a:sy n="160" d="100"/>
        </p:scale>
        <p:origin x="2320"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3/2/24</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2A13F3-B778-8AF2-D12A-D6768D793C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5F47C52-C7A9-D6C2-DC71-33C744E973C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D56698-4857-7A6B-7DBE-3209FCE2387F}"/>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05BBDA5D-517C-B4E1-3B2E-7FA30075732F}"/>
              </a:ext>
            </a:extLst>
          </p:cNvPr>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095930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1D04B6-D058-23DC-4D62-74E27B0933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59DA58-8BC7-527C-0093-027F014F7E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EFF447-BADC-8148-3CF4-EC21F03BDAD9}"/>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9CADC21C-9EC4-AEBA-E1BD-4EC33E5E0F5E}"/>
              </a:ext>
            </a:extLst>
          </p:cNvPr>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753572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769511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580082-046B-441C-AB1D-72A1C9B8B4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CF9D4B4-3C20-3861-2AE0-880764216D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965747E-A8CA-E4EA-9F86-8AAB667C91F3}"/>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F7FB87AB-4A45-EE6A-E61B-530492C01D18}"/>
              </a:ext>
            </a:extLst>
          </p:cNvPr>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986661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04DA45-1D3E-6527-F264-5D19ED5F3B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A5CAAC-F152-2733-073A-4501DFB73B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494E06-720B-A63A-87B8-72E3A47C0CB0}"/>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CEA2D838-3F19-5D82-5255-5B9E7EDD795C}"/>
              </a:ext>
            </a:extLst>
          </p:cNvPr>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4030974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D23E0C-8455-03F5-7AB2-69AF4EB937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5E0A9F-9B32-C92F-40CF-56F1BD404F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68C63B-7AC6-69C8-4126-8BE55CB31269}"/>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72BA8610-592C-473E-3D0E-B03039E5753D}"/>
              </a:ext>
            </a:extLst>
          </p:cNvPr>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63047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65D74-1569-94B5-5AF7-DAFDF27D44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6AE828-C481-DF1D-972F-AEF835943E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496EE7-A2DA-A2AB-6A16-AE7204CD4691}"/>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27881FEA-90D2-8F2A-63E6-84E45CC1D30D}"/>
              </a:ext>
            </a:extLst>
          </p:cNvPr>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288065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11:37-54</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 Part I )</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4C84E6-4E8E-577A-F804-D3CD4B3DFC52}"/>
            </a:ext>
          </a:extLst>
        </p:cNvPr>
        <p:cNvGrpSpPr/>
        <p:nvPr/>
      </p:nvGrpSpPr>
      <p:grpSpPr>
        <a:xfrm>
          <a:off x="0" y="0"/>
          <a:ext cx="0" cy="0"/>
          <a:chOff x="0" y="0"/>
          <a:chExt cx="0" cy="0"/>
        </a:xfrm>
      </p:grpSpPr>
      <p:sp>
        <p:nvSpPr>
          <p:cNvPr id="16386" name="Text Box 4">
            <a:extLst>
              <a:ext uri="{FF2B5EF4-FFF2-40B4-BE49-F238E27FC236}">
                <a16:creationId xmlns:a16="http://schemas.microsoft.com/office/drawing/2014/main" id="{0E403EC3-9C2D-CA7D-F272-CEC8FAC718E9}"/>
              </a:ext>
            </a:extLst>
          </p:cNvPr>
          <p:cNvSpPr txBox="1">
            <a:spLocks noChangeArrowheads="1"/>
          </p:cNvSpPr>
          <p:nvPr/>
        </p:nvSpPr>
        <p:spPr bwMode="auto">
          <a:xfrm>
            <a:off x="3595" y="0"/>
            <a:ext cx="9144000" cy="5385833"/>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450" b="1" baseline="30000" dirty="0">
                <a:solidFill>
                  <a:srgbClr val="FFFFFF"/>
                </a:solidFill>
                <a:effectLst/>
                <a:latin typeface="Times New Roman" panose="02020603050405020304" pitchFamily="18" charset="0"/>
                <a:ea typeface="Times New Roman" panose="02020603050405020304" pitchFamily="18" charset="0"/>
              </a:rPr>
              <a:t>37 </a:t>
            </a:r>
            <a:r>
              <a:rPr lang="en-AU" sz="2450" dirty="0">
                <a:solidFill>
                  <a:srgbClr val="FFFFFF"/>
                </a:solidFill>
                <a:effectLst/>
                <a:latin typeface="Times New Roman" panose="02020603050405020304" pitchFamily="18" charset="0"/>
                <a:ea typeface="Times New Roman" panose="02020603050405020304" pitchFamily="18" charset="0"/>
              </a:rPr>
              <a:t>While Jesus was speaking, a Pharisee asked him to dine with him, so he went in and reclined at table.  </a:t>
            </a:r>
            <a:r>
              <a:rPr lang="en-AU" sz="2450" b="1" baseline="30000" dirty="0">
                <a:solidFill>
                  <a:srgbClr val="FFFFFF"/>
                </a:solidFill>
                <a:effectLst/>
                <a:latin typeface="Times New Roman" panose="02020603050405020304" pitchFamily="18" charset="0"/>
                <a:ea typeface="Times New Roman" panose="02020603050405020304" pitchFamily="18" charset="0"/>
              </a:rPr>
              <a:t>38 </a:t>
            </a:r>
            <a:r>
              <a:rPr lang="en-AU" sz="2450" dirty="0">
                <a:solidFill>
                  <a:srgbClr val="FFFFFF"/>
                </a:solidFill>
                <a:effectLst/>
                <a:latin typeface="Times New Roman" panose="02020603050405020304" pitchFamily="18" charset="0"/>
                <a:ea typeface="Times New Roman" panose="02020603050405020304" pitchFamily="18" charset="0"/>
              </a:rPr>
              <a:t>The Pharisee was astonished to see that he did not first wash before dinner.  </a:t>
            </a:r>
            <a:r>
              <a:rPr lang="en-AU" sz="2450" b="1" baseline="30000" dirty="0">
                <a:solidFill>
                  <a:srgbClr val="FFFFFF"/>
                </a:solidFill>
                <a:effectLst/>
                <a:latin typeface="Times New Roman" panose="02020603050405020304" pitchFamily="18" charset="0"/>
                <a:ea typeface="Times New Roman" panose="02020603050405020304" pitchFamily="18" charset="0"/>
              </a:rPr>
              <a:t>39 </a:t>
            </a:r>
            <a:r>
              <a:rPr lang="en-AU" sz="2450" dirty="0">
                <a:solidFill>
                  <a:srgbClr val="FFFFFF"/>
                </a:solidFill>
                <a:effectLst/>
                <a:latin typeface="Times New Roman" panose="02020603050405020304" pitchFamily="18" charset="0"/>
                <a:ea typeface="Times New Roman" panose="02020603050405020304" pitchFamily="18" charset="0"/>
              </a:rPr>
              <a:t>And the Lord said to him, “Now you Pharisees cleanse the outside of the cup and of the dish, but inside you are full of greed and wickedness.  </a:t>
            </a:r>
            <a:r>
              <a:rPr lang="en-AU" sz="2450" b="1" baseline="30000" dirty="0">
                <a:solidFill>
                  <a:srgbClr val="FFFFFF"/>
                </a:solidFill>
                <a:effectLst/>
                <a:latin typeface="Times New Roman" panose="02020603050405020304" pitchFamily="18" charset="0"/>
                <a:ea typeface="Times New Roman" panose="02020603050405020304" pitchFamily="18" charset="0"/>
              </a:rPr>
              <a:t>40 </a:t>
            </a:r>
            <a:r>
              <a:rPr lang="en-AU" sz="2450" dirty="0">
                <a:solidFill>
                  <a:srgbClr val="FFFFFF"/>
                </a:solidFill>
                <a:effectLst/>
                <a:latin typeface="Times New Roman" panose="02020603050405020304" pitchFamily="18" charset="0"/>
                <a:ea typeface="Times New Roman" panose="02020603050405020304" pitchFamily="18" charset="0"/>
              </a:rPr>
              <a:t>You fools!  Did not he who made the outside make the inside also?  </a:t>
            </a:r>
            <a:r>
              <a:rPr lang="en-AU" sz="2450" b="1" baseline="30000" dirty="0">
                <a:solidFill>
                  <a:srgbClr val="FFFFFF"/>
                </a:solidFill>
                <a:effectLst/>
                <a:latin typeface="Times New Roman" panose="02020603050405020304" pitchFamily="18" charset="0"/>
                <a:ea typeface="Times New Roman" panose="02020603050405020304" pitchFamily="18" charset="0"/>
              </a:rPr>
              <a:t>41 </a:t>
            </a:r>
            <a:r>
              <a:rPr lang="en-AU" sz="2450" dirty="0">
                <a:solidFill>
                  <a:srgbClr val="FFFFFF"/>
                </a:solidFill>
                <a:effectLst/>
                <a:latin typeface="Times New Roman" panose="02020603050405020304" pitchFamily="18" charset="0"/>
                <a:ea typeface="Times New Roman" panose="02020603050405020304" pitchFamily="18" charset="0"/>
              </a:rPr>
              <a:t>But give as alms those things that are within, and behold, everything is clean for you.  </a:t>
            </a:r>
            <a:endParaRPr lang="en-AU" sz="2450" dirty="0">
              <a:effectLst/>
              <a:latin typeface="Calibri" panose="020F0502020204030204" pitchFamily="34" charset="0"/>
              <a:ea typeface="Times New Roman" panose="02020603050405020304" pitchFamily="18" charset="0"/>
            </a:endParaRPr>
          </a:p>
          <a:p>
            <a:r>
              <a:rPr lang="en-AU" sz="2450" b="1" baseline="30000" dirty="0">
                <a:solidFill>
                  <a:srgbClr val="FFFFFF"/>
                </a:solidFill>
                <a:effectLst/>
                <a:latin typeface="Times New Roman" panose="02020603050405020304" pitchFamily="18" charset="0"/>
                <a:ea typeface="Times New Roman" panose="02020603050405020304" pitchFamily="18" charset="0"/>
              </a:rPr>
              <a:t>42 </a:t>
            </a:r>
            <a:r>
              <a:rPr lang="en-AU" sz="2450" dirty="0">
                <a:solidFill>
                  <a:srgbClr val="FFFFFF"/>
                </a:solidFill>
                <a:effectLst/>
                <a:latin typeface="Times New Roman" panose="02020603050405020304" pitchFamily="18" charset="0"/>
                <a:ea typeface="Times New Roman" panose="02020603050405020304" pitchFamily="18" charset="0"/>
              </a:rPr>
              <a:t>“But woe to you Pharisees!  For you tithe mint and rue and every herb, and neglect justice and the love of God.  These you ought to have done, without neglecting the others.  </a:t>
            </a:r>
            <a:r>
              <a:rPr lang="en-AU" sz="2450" b="1" baseline="30000" dirty="0">
                <a:solidFill>
                  <a:srgbClr val="FFFFFF"/>
                </a:solidFill>
                <a:effectLst/>
                <a:latin typeface="Times New Roman" panose="02020603050405020304" pitchFamily="18" charset="0"/>
                <a:ea typeface="Times New Roman" panose="02020603050405020304" pitchFamily="18" charset="0"/>
              </a:rPr>
              <a:t>43 </a:t>
            </a:r>
            <a:r>
              <a:rPr lang="en-AU" sz="2450" dirty="0">
                <a:solidFill>
                  <a:srgbClr val="FFFFFF"/>
                </a:solidFill>
                <a:effectLst/>
                <a:latin typeface="Times New Roman" panose="02020603050405020304" pitchFamily="18" charset="0"/>
                <a:ea typeface="Times New Roman" panose="02020603050405020304" pitchFamily="18" charset="0"/>
              </a:rPr>
              <a:t>Woe to you Pharisees!  For you love the best seat in the synagogues and greetings in the marketplaces.  </a:t>
            </a:r>
            <a:r>
              <a:rPr lang="en-AU" sz="2450" b="1" baseline="30000" dirty="0">
                <a:solidFill>
                  <a:srgbClr val="FFFFFF"/>
                </a:solidFill>
                <a:effectLst/>
                <a:latin typeface="Times New Roman" panose="02020603050405020304" pitchFamily="18" charset="0"/>
                <a:ea typeface="Times New Roman" panose="02020603050405020304" pitchFamily="18" charset="0"/>
              </a:rPr>
              <a:t>44 </a:t>
            </a:r>
            <a:r>
              <a:rPr lang="en-AU" sz="2450" dirty="0">
                <a:solidFill>
                  <a:srgbClr val="FFFFFF"/>
                </a:solidFill>
                <a:effectLst/>
                <a:latin typeface="Times New Roman" panose="02020603050405020304" pitchFamily="18" charset="0"/>
                <a:ea typeface="Times New Roman" panose="02020603050405020304" pitchFamily="18" charset="0"/>
              </a:rPr>
              <a:t>Woe to you!  For you are like unmarked graves, and people walk over them without knowing it.”</a:t>
            </a:r>
            <a:r>
              <a:rPr lang="en-AU" sz="2450" dirty="0">
                <a:effectLst/>
              </a:rPr>
              <a:t> </a:t>
            </a:r>
            <a:endParaRPr lang="en-AU" sz="245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882689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007C3E-521C-197C-907E-D5C6CCCCC3A8}"/>
            </a:ext>
          </a:extLst>
        </p:cNvPr>
        <p:cNvGrpSpPr/>
        <p:nvPr/>
      </p:nvGrpSpPr>
      <p:grpSpPr>
        <a:xfrm>
          <a:off x="0" y="0"/>
          <a:ext cx="0" cy="0"/>
          <a:chOff x="0" y="0"/>
          <a:chExt cx="0" cy="0"/>
        </a:xfrm>
      </p:grpSpPr>
      <p:sp>
        <p:nvSpPr>
          <p:cNvPr id="16386" name="Text Box 4">
            <a:extLst>
              <a:ext uri="{FF2B5EF4-FFF2-40B4-BE49-F238E27FC236}">
                <a16:creationId xmlns:a16="http://schemas.microsoft.com/office/drawing/2014/main" id="{3FC64B5A-51A6-EF32-51BB-25AFDBB6DC3B}"/>
              </a:ext>
            </a:extLst>
          </p:cNvPr>
          <p:cNvSpPr txBox="1">
            <a:spLocks noChangeArrowheads="1"/>
          </p:cNvSpPr>
          <p:nvPr/>
        </p:nvSpPr>
        <p:spPr bwMode="auto">
          <a:xfrm>
            <a:off x="3595" y="0"/>
            <a:ext cx="9144000" cy="3148554"/>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45 </a:t>
            </a:r>
            <a:r>
              <a:rPr lang="en-AU" sz="2600" dirty="0">
                <a:solidFill>
                  <a:srgbClr val="FFFFFF"/>
                </a:solidFill>
                <a:effectLst/>
                <a:latin typeface="Times New Roman" panose="02020603050405020304" pitchFamily="18" charset="0"/>
                <a:ea typeface="Times New Roman" panose="02020603050405020304" pitchFamily="18" charset="0"/>
              </a:rPr>
              <a:t>One of the lawyers answered him, “Teacher, in saying these things you insult us also.”  </a:t>
            </a:r>
            <a:r>
              <a:rPr lang="en-AU" sz="2600" b="1" baseline="30000" dirty="0">
                <a:solidFill>
                  <a:srgbClr val="FFFFFF"/>
                </a:solidFill>
                <a:effectLst/>
                <a:latin typeface="Times New Roman" panose="02020603050405020304" pitchFamily="18" charset="0"/>
                <a:ea typeface="Times New Roman" panose="02020603050405020304" pitchFamily="18" charset="0"/>
              </a:rPr>
              <a:t>46 </a:t>
            </a:r>
            <a:r>
              <a:rPr lang="en-AU" sz="2600" dirty="0">
                <a:solidFill>
                  <a:srgbClr val="FFFFFF"/>
                </a:solidFill>
                <a:effectLst/>
                <a:latin typeface="Times New Roman" panose="02020603050405020304" pitchFamily="18" charset="0"/>
                <a:ea typeface="Times New Roman" panose="02020603050405020304" pitchFamily="18" charset="0"/>
              </a:rPr>
              <a:t>And he said, “Woe to you lawyers also!  For you load people with burdens hard to bear, and you yourselves do not touch the burdens with one of your fingers.  </a:t>
            </a:r>
            <a:r>
              <a:rPr lang="en-AU" sz="2600" b="1" baseline="30000" dirty="0">
                <a:solidFill>
                  <a:srgbClr val="FFFFFF"/>
                </a:solidFill>
                <a:effectLst/>
                <a:latin typeface="Times New Roman" panose="02020603050405020304" pitchFamily="18" charset="0"/>
                <a:ea typeface="Times New Roman" panose="02020603050405020304" pitchFamily="18" charset="0"/>
              </a:rPr>
              <a:t>47 </a:t>
            </a:r>
            <a:r>
              <a:rPr lang="en-AU" sz="2600" dirty="0">
                <a:solidFill>
                  <a:srgbClr val="FFFFFF"/>
                </a:solidFill>
                <a:effectLst/>
                <a:latin typeface="Times New Roman" panose="02020603050405020304" pitchFamily="18" charset="0"/>
                <a:ea typeface="Times New Roman" panose="02020603050405020304" pitchFamily="18" charset="0"/>
              </a:rPr>
              <a:t>Woe to you!  For you build the tombs of the prophets whom your fathers killed.  </a:t>
            </a:r>
            <a:r>
              <a:rPr lang="en-AU" sz="2600" b="1" baseline="30000" dirty="0">
                <a:solidFill>
                  <a:srgbClr val="FFFFFF"/>
                </a:solidFill>
                <a:effectLst/>
                <a:latin typeface="Times New Roman" panose="02020603050405020304" pitchFamily="18" charset="0"/>
                <a:ea typeface="Times New Roman" panose="02020603050405020304" pitchFamily="18" charset="0"/>
              </a:rPr>
              <a:t>48 </a:t>
            </a:r>
            <a:r>
              <a:rPr lang="en-AU" sz="2600" dirty="0">
                <a:solidFill>
                  <a:srgbClr val="FFFFFF"/>
                </a:solidFill>
                <a:effectLst/>
                <a:latin typeface="Times New Roman" panose="02020603050405020304" pitchFamily="18" charset="0"/>
                <a:ea typeface="Times New Roman" panose="02020603050405020304" pitchFamily="18" charset="0"/>
              </a:rPr>
              <a:t>So you are witnesses and you consent to the deeds of your fathers, for they killed them, and you build their tombs.</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140916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527154"/>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49 </a:t>
            </a:r>
            <a:r>
              <a:rPr lang="en-AU" sz="2600" dirty="0">
                <a:solidFill>
                  <a:srgbClr val="FFFFFF"/>
                </a:solidFill>
                <a:effectLst/>
                <a:latin typeface="Times New Roman" panose="02020603050405020304" pitchFamily="18" charset="0"/>
                <a:ea typeface="Times New Roman" panose="02020603050405020304" pitchFamily="18" charset="0"/>
              </a:rPr>
              <a:t>Therefore also the Wisdom of God said, ‘I will send them prophets and apostles, some of whom they will kill and persecute,’ </a:t>
            </a:r>
            <a:r>
              <a:rPr lang="en-AU" sz="2600" b="1" baseline="30000" dirty="0">
                <a:solidFill>
                  <a:srgbClr val="FFFFFF"/>
                </a:solidFill>
                <a:effectLst/>
                <a:latin typeface="Times New Roman" panose="02020603050405020304" pitchFamily="18" charset="0"/>
                <a:ea typeface="Times New Roman" panose="02020603050405020304" pitchFamily="18" charset="0"/>
              </a:rPr>
              <a:t>50 </a:t>
            </a:r>
            <a:r>
              <a:rPr lang="en-AU" sz="2600" dirty="0">
                <a:solidFill>
                  <a:srgbClr val="FFFFFF"/>
                </a:solidFill>
                <a:effectLst/>
                <a:latin typeface="Times New Roman" panose="02020603050405020304" pitchFamily="18" charset="0"/>
                <a:ea typeface="Times New Roman" panose="02020603050405020304" pitchFamily="18" charset="0"/>
              </a:rPr>
              <a:t>so that the blood of all the prophets, shed from the foundation of the world, may be charged against this generation, </a:t>
            </a:r>
            <a:r>
              <a:rPr lang="en-AU" sz="2600" b="1" baseline="30000" dirty="0">
                <a:solidFill>
                  <a:srgbClr val="FFFFFF"/>
                </a:solidFill>
                <a:effectLst/>
                <a:latin typeface="Times New Roman" panose="02020603050405020304" pitchFamily="18" charset="0"/>
                <a:ea typeface="Times New Roman" panose="02020603050405020304" pitchFamily="18" charset="0"/>
              </a:rPr>
              <a:t>51 </a:t>
            </a:r>
            <a:r>
              <a:rPr lang="en-AU" sz="2600" dirty="0">
                <a:solidFill>
                  <a:srgbClr val="FFFFFF"/>
                </a:solidFill>
                <a:effectLst/>
                <a:latin typeface="Times New Roman" panose="02020603050405020304" pitchFamily="18" charset="0"/>
                <a:ea typeface="Times New Roman" panose="02020603050405020304" pitchFamily="18" charset="0"/>
              </a:rPr>
              <a:t>from the blood of Abel to the blood of Zechariah, who perished between the altar and the sanctuary.  Yes, I tell you, it will be required of this generation.  </a:t>
            </a:r>
            <a:r>
              <a:rPr lang="en-AU" sz="2600" b="1" baseline="30000" dirty="0">
                <a:solidFill>
                  <a:srgbClr val="FFFFFF"/>
                </a:solidFill>
                <a:effectLst/>
                <a:latin typeface="Times New Roman" panose="02020603050405020304" pitchFamily="18" charset="0"/>
                <a:ea typeface="Times New Roman" panose="02020603050405020304" pitchFamily="18" charset="0"/>
              </a:rPr>
              <a:t>52 </a:t>
            </a:r>
            <a:r>
              <a:rPr lang="en-AU" sz="2600" dirty="0">
                <a:solidFill>
                  <a:srgbClr val="FFFFFF"/>
                </a:solidFill>
                <a:effectLst/>
                <a:latin typeface="Times New Roman" panose="02020603050405020304" pitchFamily="18" charset="0"/>
                <a:ea typeface="Times New Roman" panose="02020603050405020304" pitchFamily="18" charset="0"/>
              </a:rPr>
              <a:t>Woe to you lawyers!  For you have taken away the key of knowledge.  You did not enter yourselves, and you hindered those who were entering.”</a:t>
            </a:r>
            <a:r>
              <a:rPr lang="en-AU" sz="100" dirty="0">
                <a:solidFill>
                  <a:srgbClr val="FFFFFF"/>
                </a:solidFill>
                <a:effectLst/>
                <a:latin typeface="Times New Roman" panose="02020603050405020304" pitchFamily="18" charset="0"/>
                <a:ea typeface="Times New Roman" panose="02020603050405020304" pitchFamily="18" charset="0"/>
              </a:rPr>
              <a:t>  </a:t>
            </a:r>
            <a:endParaRPr lang="en-AU" sz="1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100" dirty="0">
                <a:solidFill>
                  <a:srgbClr val="FFFFFF"/>
                </a:solidFill>
                <a:effectLst/>
                <a:latin typeface="Times New Roman" panose="02020603050405020304" pitchFamily="18" charset="0"/>
                <a:ea typeface="Times New Roman" panose="02020603050405020304" pitchFamily="18" charset="0"/>
              </a:rPr>
              <a:t> </a:t>
            </a:r>
            <a:endParaRPr lang="en-AU" sz="100" dirty="0">
              <a:effectLst/>
              <a:latin typeface="Calibri" panose="020F0502020204030204" pitchFamily="34" charset="0"/>
              <a:ea typeface="Times New Roman" panose="02020603050405020304" pitchFamily="18" charset="0"/>
            </a:endParaRPr>
          </a:p>
          <a:p>
            <a:r>
              <a:rPr lang="en-AU" sz="2600" b="1" baseline="30000" dirty="0">
                <a:solidFill>
                  <a:srgbClr val="FFFFFF"/>
                </a:solidFill>
                <a:effectLst/>
                <a:latin typeface="Times New Roman" panose="02020603050405020304" pitchFamily="18" charset="0"/>
                <a:ea typeface="Times New Roman" panose="02020603050405020304" pitchFamily="18" charset="0"/>
              </a:rPr>
              <a:t>53 </a:t>
            </a:r>
            <a:r>
              <a:rPr lang="en-AU" sz="2600" dirty="0">
                <a:solidFill>
                  <a:srgbClr val="FFFFFF"/>
                </a:solidFill>
                <a:effectLst/>
                <a:latin typeface="Times New Roman" panose="02020603050405020304" pitchFamily="18" charset="0"/>
                <a:ea typeface="Times New Roman" panose="02020603050405020304" pitchFamily="18" charset="0"/>
              </a:rPr>
              <a:t>As he went away from there, the scribes and the Pharisees began to press him hard and to provoke him to speak about many things, </a:t>
            </a:r>
            <a:r>
              <a:rPr lang="en-AU" sz="2600" b="1" baseline="30000" dirty="0">
                <a:solidFill>
                  <a:srgbClr val="FFFFFF"/>
                </a:solidFill>
                <a:effectLst/>
                <a:latin typeface="Times New Roman" panose="02020603050405020304" pitchFamily="18" charset="0"/>
                <a:ea typeface="Times New Roman" panose="02020603050405020304" pitchFamily="18" charset="0"/>
              </a:rPr>
              <a:t>54 </a:t>
            </a:r>
            <a:r>
              <a:rPr lang="en-AU" sz="2600" dirty="0">
                <a:solidFill>
                  <a:srgbClr val="FFFFFF"/>
                </a:solidFill>
                <a:effectLst/>
                <a:latin typeface="Times New Roman" panose="02020603050405020304" pitchFamily="18" charset="0"/>
                <a:ea typeface="Times New Roman" panose="02020603050405020304" pitchFamily="18" charset="0"/>
              </a:rPr>
              <a:t>lying in wait for him, to catch him in something he might say.</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732975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9E1D06-6B3F-ADB1-EDE2-55BFCDC40614}"/>
            </a:ext>
          </a:extLst>
        </p:cNvPr>
        <p:cNvGrpSpPr/>
        <p:nvPr/>
      </p:nvGrpSpPr>
      <p:grpSpPr>
        <a:xfrm>
          <a:off x="0" y="0"/>
          <a:ext cx="0" cy="0"/>
          <a:chOff x="0" y="0"/>
          <a:chExt cx="0" cy="0"/>
        </a:xfrm>
      </p:grpSpPr>
      <p:sp>
        <p:nvSpPr>
          <p:cNvPr id="22" name="TextBox 21">
            <a:extLst>
              <a:ext uri="{FF2B5EF4-FFF2-40B4-BE49-F238E27FC236}">
                <a16:creationId xmlns:a16="http://schemas.microsoft.com/office/drawing/2014/main" id="{8F02F460-0532-D237-AAEE-B9AE6226BD96}"/>
              </a:ext>
            </a:extLst>
          </p:cNvPr>
          <p:cNvSpPr txBox="1"/>
          <p:nvPr/>
        </p:nvSpPr>
        <p:spPr>
          <a:xfrm>
            <a:off x="14396" y="0"/>
            <a:ext cx="5277684" cy="430887"/>
          </a:xfrm>
          <a:prstGeom prst="rect">
            <a:avLst/>
          </a:prstGeom>
          <a:noFill/>
          <a:ln w="19050">
            <a:noFill/>
          </a:ln>
        </p:spPr>
        <p:txBody>
          <a:bodyPr wrap="square" rtlCol="0">
            <a:spAutoFit/>
          </a:bodyPr>
          <a:lstStyle/>
          <a:p>
            <a:pPr marL="4763" indent="-4763"/>
            <a:r>
              <a:rPr lang="en-AU" sz="2200" b="1" dirty="0">
                <a:solidFill>
                  <a:srgbClr val="FFFF00"/>
                </a:solidFill>
                <a:latin typeface="Times New Roman" panose="02020603050405020304" pitchFamily="18" charset="0"/>
                <a:cs typeface="Times New Roman" panose="02020603050405020304" pitchFamily="18" charset="0"/>
              </a:rPr>
              <a:t>Religion</a:t>
            </a:r>
            <a:r>
              <a:rPr lang="en-AU" sz="2200" dirty="0">
                <a:solidFill>
                  <a:srgbClr val="FFFF00"/>
                </a:solidFill>
                <a:latin typeface="Times New Roman" panose="02020603050405020304" pitchFamily="18" charset="0"/>
                <a:cs typeface="Times New Roman" panose="02020603050405020304" pitchFamily="18" charset="0"/>
              </a:rPr>
              <a:t>  –  </a:t>
            </a:r>
            <a:r>
              <a:rPr lang="en-AU" sz="2000" dirty="0">
                <a:solidFill>
                  <a:srgbClr val="FFFF00"/>
                </a:solidFill>
                <a:latin typeface="Times New Roman" panose="02020603050405020304" pitchFamily="18" charset="0"/>
                <a:cs typeface="Times New Roman" panose="02020603050405020304" pitchFamily="18" charset="0"/>
              </a:rPr>
              <a:t>The Good;  The Bad;  and The Ugly</a:t>
            </a:r>
          </a:p>
        </p:txBody>
      </p:sp>
      <p:sp>
        <p:nvSpPr>
          <p:cNvPr id="2" name="Text Box 4">
            <a:extLst>
              <a:ext uri="{FF2B5EF4-FFF2-40B4-BE49-F238E27FC236}">
                <a16:creationId xmlns:a16="http://schemas.microsoft.com/office/drawing/2014/main" id="{6E94930F-39DB-C73E-9A4A-1DB8797688A6}"/>
              </a:ext>
            </a:extLst>
          </p:cNvPr>
          <p:cNvSpPr txBox="1">
            <a:spLocks noChangeArrowheads="1"/>
          </p:cNvSpPr>
          <p:nvPr/>
        </p:nvSpPr>
        <p:spPr bwMode="auto">
          <a:xfrm>
            <a:off x="1115616" y="813803"/>
            <a:ext cx="6397924" cy="1200329"/>
          </a:xfrm>
          <a:prstGeom prst="rect">
            <a:avLst/>
          </a:prstGeom>
          <a:solidFill>
            <a:schemeClr val="bg1"/>
          </a:solidFill>
          <a:ln w="9525">
            <a:noFill/>
            <a:miter lim="800000"/>
            <a:headEnd/>
            <a:tailEnd/>
          </a:ln>
        </p:spPr>
        <p:txBody>
          <a:bodyPr wrap="square">
            <a:prstTxWarp prst="textNoShape">
              <a:avLst/>
            </a:prstTxWarp>
            <a:spAutoFit/>
          </a:bodyPr>
          <a:lstStyle/>
          <a:p>
            <a:r>
              <a:rPr lang="en-AU" sz="1800" dirty="0">
                <a:effectLst/>
                <a:latin typeface="Comic Sans MS" panose="030F0902030302020204" pitchFamily="66" charset="0"/>
                <a:ea typeface="Times New Roman" panose="02020603050405020304" pitchFamily="18" charset="0"/>
              </a:rPr>
              <a:t>James 1:27 (ESV) </a:t>
            </a:r>
            <a:endParaRPr lang="en-AU" sz="1800" dirty="0">
              <a:effectLst/>
              <a:latin typeface="Times New Roman" panose="02020603050405020304" pitchFamily="18" charset="0"/>
              <a:ea typeface="Times New Roman" panose="02020603050405020304" pitchFamily="18" charset="0"/>
            </a:endParaRPr>
          </a:p>
          <a:p>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27 </a:t>
            </a: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Religion that is </a:t>
            </a:r>
            <a:r>
              <a:rPr lang="en-AU" sz="1800" u="sng" dirty="0">
                <a:effectLst/>
                <a:latin typeface="Comic Sans MS" panose="030F0902030302020204" pitchFamily="66" charset="0"/>
                <a:ea typeface="Times New Roman" panose="02020603050405020304" pitchFamily="18" charset="0"/>
                <a:cs typeface="Times New Roman" panose="02020603050405020304" pitchFamily="18" charset="0"/>
              </a:rPr>
              <a:t>pure</a:t>
            </a: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 and </a:t>
            </a:r>
            <a:r>
              <a:rPr lang="en-AU" sz="1800" u="sng" dirty="0">
                <a:effectLst/>
                <a:latin typeface="Comic Sans MS" panose="030F0902030302020204" pitchFamily="66" charset="0"/>
                <a:ea typeface="Times New Roman" panose="02020603050405020304" pitchFamily="18" charset="0"/>
                <a:cs typeface="Times New Roman" panose="02020603050405020304" pitchFamily="18" charset="0"/>
              </a:rPr>
              <a:t>undefiled</a:t>
            </a: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 before God the Father is this:  to visit orphans and widows in their affliction, and to keep oneself unstained from the world.</a:t>
            </a:r>
            <a:r>
              <a:rPr lang="en-AU" dirty="0">
                <a:effectLst/>
              </a:rPr>
              <a:t> </a:t>
            </a:r>
            <a:endParaRPr lang="en-AU" sz="16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B72BBDE4-43D0-A125-E445-F72144EF778F}"/>
              </a:ext>
            </a:extLst>
          </p:cNvPr>
          <p:cNvSpPr txBox="1"/>
          <p:nvPr/>
        </p:nvSpPr>
        <p:spPr>
          <a:xfrm>
            <a:off x="1043608" y="4105045"/>
            <a:ext cx="6085398" cy="646331"/>
          </a:xfrm>
          <a:prstGeom prst="rect">
            <a:avLst/>
          </a:prstGeom>
          <a:noFill/>
          <a:ln w="19050">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True and undefiled religion:   The Holy Spirit within, causing us to pour out worship of God and doing loving, Godly actions.</a:t>
            </a:r>
          </a:p>
        </p:txBody>
      </p:sp>
      <p:sp>
        <p:nvSpPr>
          <p:cNvPr id="7" name="TextBox 6">
            <a:extLst>
              <a:ext uri="{FF2B5EF4-FFF2-40B4-BE49-F238E27FC236}">
                <a16:creationId xmlns:a16="http://schemas.microsoft.com/office/drawing/2014/main" id="{6F7864E3-C052-2B3C-A014-3BA106E42726}"/>
              </a:ext>
            </a:extLst>
          </p:cNvPr>
          <p:cNvSpPr txBox="1"/>
          <p:nvPr/>
        </p:nvSpPr>
        <p:spPr>
          <a:xfrm>
            <a:off x="5965368" y="8115"/>
            <a:ext cx="3096344" cy="646331"/>
          </a:xfrm>
          <a:prstGeom prst="rect">
            <a:avLst/>
          </a:prstGeom>
          <a:noFill/>
          <a:ln w="9525">
            <a:solidFill>
              <a:schemeClr val="bg1"/>
            </a:solidFill>
          </a:ln>
        </p:spPr>
        <p:txBody>
          <a:bodyPr wrap="square" rtlCol="0">
            <a:spAutoFit/>
          </a:bodyPr>
          <a:lstStyle/>
          <a:p>
            <a:pPr lvl="0"/>
            <a:r>
              <a:rPr lang="el-GR" dirty="0">
                <a:solidFill>
                  <a:srgbClr val="FFFFFF"/>
                </a:solidFill>
                <a:latin typeface="Times New Roman" panose="02020603050405020304" pitchFamily="18" charset="0"/>
                <a:cs typeface="Times New Roman" panose="02020603050405020304" pitchFamily="18" charset="0"/>
              </a:rPr>
              <a:t>θρησκεία </a:t>
            </a:r>
            <a:r>
              <a:rPr lang="en-AU" dirty="0">
                <a:solidFill>
                  <a:srgbClr val="FFFFFF"/>
                </a:solidFill>
                <a:latin typeface="Times New Roman" panose="02020603050405020304" pitchFamily="18" charset="0"/>
                <a:cs typeface="Times New Roman" panose="02020603050405020304" pitchFamily="18" charset="0"/>
              </a:rPr>
              <a:t>(</a:t>
            </a:r>
            <a:r>
              <a:rPr lang="en-AU" i="1" dirty="0" err="1">
                <a:solidFill>
                  <a:srgbClr val="FFFFFF"/>
                </a:solidFill>
                <a:latin typeface="Times New Roman" panose="02020603050405020304" pitchFamily="18" charset="0"/>
                <a:cs typeface="Times New Roman" panose="02020603050405020304" pitchFamily="18" charset="0"/>
              </a:rPr>
              <a:t>thrēskeia</a:t>
            </a:r>
            <a:r>
              <a:rPr lang="en-AU" dirty="0">
                <a:solidFill>
                  <a:srgbClr val="FFFFFF"/>
                </a:solidFill>
                <a:latin typeface="Times New Roman" panose="02020603050405020304" pitchFamily="18" charset="0"/>
                <a:cs typeface="Times New Roman" panose="02020603050405020304" pitchFamily="18" charset="0"/>
              </a:rPr>
              <a:t>), service (worship) of God, religion </a:t>
            </a:r>
          </a:p>
        </p:txBody>
      </p:sp>
      <p:sp>
        <p:nvSpPr>
          <p:cNvPr id="8" name="Text Box 4">
            <a:extLst>
              <a:ext uri="{FF2B5EF4-FFF2-40B4-BE49-F238E27FC236}">
                <a16:creationId xmlns:a16="http://schemas.microsoft.com/office/drawing/2014/main" id="{474E58E7-9CC9-F1A0-459B-9E2B1B814E48}"/>
              </a:ext>
            </a:extLst>
          </p:cNvPr>
          <p:cNvSpPr txBox="1">
            <a:spLocks noChangeArrowheads="1"/>
          </p:cNvSpPr>
          <p:nvPr/>
        </p:nvSpPr>
        <p:spPr bwMode="auto">
          <a:xfrm>
            <a:off x="574834" y="2105481"/>
            <a:ext cx="7994332" cy="1908215"/>
          </a:xfrm>
          <a:prstGeom prst="rect">
            <a:avLst/>
          </a:prstGeom>
          <a:solidFill>
            <a:schemeClr val="bg1"/>
          </a:solidFill>
          <a:ln w="9525">
            <a:noFill/>
            <a:miter lim="800000"/>
            <a:headEnd/>
            <a:tailEnd/>
          </a:ln>
        </p:spPr>
        <p:txBody>
          <a:bodyPr wrap="square">
            <a:prstTxWarp prst="textNoShape">
              <a:avLst/>
            </a:prstTxWarp>
            <a:spAutoFit/>
          </a:bodyPr>
          <a:lstStyle/>
          <a:p>
            <a:r>
              <a:rPr lang="en-AU" dirty="0">
                <a:latin typeface="Comic Sans MS" panose="030F0902030302020204" pitchFamily="66" charset="0"/>
                <a:ea typeface="Times New Roman" panose="02020603050405020304" pitchFamily="18" charset="0"/>
              </a:rPr>
              <a:t>Romans 12:1–2 (ESV) </a:t>
            </a:r>
            <a:endParaRPr lang="en-AU" dirty="0">
              <a:latin typeface="Times New Roman" panose="02020603050405020304" pitchFamily="18" charset="0"/>
              <a:ea typeface="Times New Roman" panose="02020603050405020304" pitchFamily="18" charset="0"/>
            </a:endParaRPr>
          </a:p>
          <a:p>
            <a:r>
              <a:rPr lang="en-AU" sz="2800" b="1" dirty="0">
                <a:latin typeface="Comic Sans MS" panose="030F0902030302020204" pitchFamily="66" charset="0"/>
                <a:ea typeface="Times New Roman" panose="02020603050405020304" pitchFamily="18" charset="0"/>
                <a:cs typeface="Times New Roman" panose="02020603050405020304" pitchFamily="18" charset="0"/>
              </a:rPr>
              <a:t>12 </a:t>
            </a:r>
            <a:r>
              <a:rPr lang="en-AU" dirty="0">
                <a:latin typeface="Comic Sans MS" panose="030F0902030302020204" pitchFamily="66" charset="0"/>
                <a:ea typeface="Times New Roman" panose="02020603050405020304" pitchFamily="18" charset="0"/>
                <a:cs typeface="Times New Roman" panose="02020603050405020304" pitchFamily="18" charset="0"/>
              </a:rPr>
              <a:t>I appeal to you therefore, brothers, by the mercies of God, to present your bodies as a living sacrifice, holy and acceptable to God, </a:t>
            </a:r>
            <a:r>
              <a:rPr lang="en-AU" u="sng" dirty="0">
                <a:latin typeface="Comic Sans MS" panose="030F0902030302020204" pitchFamily="66" charset="0"/>
                <a:ea typeface="Times New Roman" panose="02020603050405020304" pitchFamily="18" charset="0"/>
                <a:cs typeface="Times New Roman" panose="02020603050405020304" pitchFamily="18" charset="0"/>
              </a:rPr>
              <a:t>which is your spiritual worship</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2 </a:t>
            </a:r>
            <a:r>
              <a:rPr lang="en-AU" dirty="0">
                <a:latin typeface="Comic Sans MS" panose="030F0902030302020204" pitchFamily="66" charset="0"/>
                <a:ea typeface="Times New Roman" panose="02020603050405020304" pitchFamily="18" charset="0"/>
                <a:cs typeface="Times New Roman" panose="02020603050405020304" pitchFamily="18" charset="0"/>
              </a:rPr>
              <a:t>Do not be conformed to this world, but be transformed by the renewal of your mind, that by testing you may discern what is the will of God, what is </a:t>
            </a:r>
            <a:r>
              <a:rPr lang="en-AU" u="sng" dirty="0">
                <a:latin typeface="Comic Sans MS" panose="030F0902030302020204" pitchFamily="66" charset="0"/>
                <a:ea typeface="Times New Roman" panose="02020603050405020304" pitchFamily="18" charset="0"/>
                <a:cs typeface="Times New Roman" panose="02020603050405020304" pitchFamily="18" charset="0"/>
              </a:rPr>
              <a:t>good</a:t>
            </a:r>
            <a:r>
              <a:rPr lang="en-AU" dirty="0">
                <a:latin typeface="Comic Sans MS" panose="030F0902030302020204" pitchFamily="66" charset="0"/>
                <a:ea typeface="Times New Roman" panose="02020603050405020304" pitchFamily="18" charset="0"/>
                <a:cs typeface="Times New Roman" panose="02020603050405020304" pitchFamily="18" charset="0"/>
              </a:rPr>
              <a:t> and </a:t>
            </a:r>
            <a:r>
              <a:rPr lang="en-AU" u="sng" dirty="0">
                <a:latin typeface="Comic Sans MS" panose="030F0902030302020204" pitchFamily="66" charset="0"/>
                <a:ea typeface="Times New Roman" panose="02020603050405020304" pitchFamily="18" charset="0"/>
                <a:cs typeface="Times New Roman" panose="02020603050405020304" pitchFamily="18" charset="0"/>
              </a:rPr>
              <a:t>acceptable</a:t>
            </a:r>
            <a:r>
              <a:rPr lang="en-AU" dirty="0">
                <a:latin typeface="Comic Sans MS" panose="030F0902030302020204" pitchFamily="66" charset="0"/>
                <a:ea typeface="Times New Roman" panose="02020603050405020304" pitchFamily="18" charset="0"/>
                <a:cs typeface="Times New Roman" panose="02020603050405020304" pitchFamily="18" charset="0"/>
              </a:rPr>
              <a:t> and </a:t>
            </a:r>
            <a:r>
              <a:rPr lang="en-AU" u="sng" dirty="0">
                <a:latin typeface="Comic Sans MS" panose="030F0902030302020204" pitchFamily="66" charset="0"/>
                <a:ea typeface="Times New Roman" panose="02020603050405020304" pitchFamily="18" charset="0"/>
                <a:cs typeface="Times New Roman" panose="02020603050405020304" pitchFamily="18" charset="0"/>
              </a:rPr>
              <a:t>perfect</a:t>
            </a:r>
            <a:r>
              <a:rPr lang="en-AU" dirty="0">
                <a:latin typeface="Comic Sans MS" panose="030F0902030302020204" pitchFamily="66" charset="0"/>
                <a:ea typeface="Times New Roman" panose="02020603050405020304" pitchFamily="18" charset="0"/>
                <a:cs typeface="Times New Roman" panose="02020603050405020304" pitchFamily="18" charset="0"/>
              </a:rPr>
              <a:t>.</a:t>
            </a:r>
            <a:r>
              <a:rPr lang="en-AU" dirty="0"/>
              <a:t> </a:t>
            </a:r>
            <a:endParaRPr lang="en-A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53877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B5EC6B-0C15-AECF-8EF1-1A784A648346}"/>
            </a:ext>
          </a:extLst>
        </p:cNvPr>
        <p:cNvGrpSpPr/>
        <p:nvPr/>
      </p:nvGrpSpPr>
      <p:grpSpPr>
        <a:xfrm>
          <a:off x="0" y="0"/>
          <a:ext cx="0" cy="0"/>
          <a:chOff x="0" y="0"/>
          <a:chExt cx="0" cy="0"/>
        </a:xfrm>
      </p:grpSpPr>
      <p:sp>
        <p:nvSpPr>
          <p:cNvPr id="22" name="TextBox 21">
            <a:extLst>
              <a:ext uri="{FF2B5EF4-FFF2-40B4-BE49-F238E27FC236}">
                <a16:creationId xmlns:a16="http://schemas.microsoft.com/office/drawing/2014/main" id="{F5D32760-035B-362E-7B10-CE188D19F8BD}"/>
              </a:ext>
            </a:extLst>
          </p:cNvPr>
          <p:cNvSpPr txBox="1"/>
          <p:nvPr/>
        </p:nvSpPr>
        <p:spPr>
          <a:xfrm>
            <a:off x="14396" y="0"/>
            <a:ext cx="5277684" cy="430887"/>
          </a:xfrm>
          <a:prstGeom prst="rect">
            <a:avLst/>
          </a:prstGeom>
          <a:noFill/>
          <a:ln w="19050">
            <a:noFill/>
          </a:ln>
        </p:spPr>
        <p:txBody>
          <a:bodyPr wrap="square" rtlCol="0">
            <a:spAutoFit/>
          </a:bodyPr>
          <a:lstStyle/>
          <a:p>
            <a:pPr marL="4763" indent="-4763"/>
            <a:r>
              <a:rPr lang="en-AU" sz="2200" b="1" dirty="0">
                <a:solidFill>
                  <a:srgbClr val="FFFF00"/>
                </a:solidFill>
                <a:latin typeface="Times New Roman" panose="02020603050405020304" pitchFamily="18" charset="0"/>
                <a:cs typeface="Times New Roman" panose="02020603050405020304" pitchFamily="18" charset="0"/>
              </a:rPr>
              <a:t>Religion</a:t>
            </a:r>
            <a:r>
              <a:rPr lang="en-AU" sz="2200" dirty="0">
                <a:solidFill>
                  <a:srgbClr val="FFFF00"/>
                </a:solidFill>
                <a:latin typeface="Times New Roman" panose="02020603050405020304" pitchFamily="18" charset="0"/>
                <a:cs typeface="Times New Roman" panose="02020603050405020304" pitchFamily="18" charset="0"/>
              </a:rPr>
              <a:t>  –  </a:t>
            </a:r>
            <a:r>
              <a:rPr lang="en-AU" sz="2000" dirty="0">
                <a:solidFill>
                  <a:srgbClr val="FFFF00"/>
                </a:solidFill>
                <a:latin typeface="Times New Roman" panose="02020603050405020304" pitchFamily="18" charset="0"/>
                <a:cs typeface="Times New Roman" panose="02020603050405020304" pitchFamily="18" charset="0"/>
              </a:rPr>
              <a:t>The Good;  The Bad;  and The Ugly</a:t>
            </a:r>
          </a:p>
        </p:txBody>
      </p:sp>
      <p:sp>
        <p:nvSpPr>
          <p:cNvPr id="2" name="Text Box 4">
            <a:extLst>
              <a:ext uri="{FF2B5EF4-FFF2-40B4-BE49-F238E27FC236}">
                <a16:creationId xmlns:a16="http://schemas.microsoft.com/office/drawing/2014/main" id="{2DBE28B9-EADD-B361-D13F-D88229F0917A}"/>
              </a:ext>
            </a:extLst>
          </p:cNvPr>
          <p:cNvSpPr txBox="1">
            <a:spLocks noChangeArrowheads="1"/>
          </p:cNvSpPr>
          <p:nvPr/>
        </p:nvSpPr>
        <p:spPr bwMode="auto">
          <a:xfrm>
            <a:off x="179512" y="3192558"/>
            <a:ext cx="4680520"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41 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give as alms those things that are within</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E0CA7542-DF1C-3DCA-4BD5-5E4A80337AD5}"/>
              </a:ext>
            </a:extLst>
          </p:cNvPr>
          <p:cNvSpPr txBox="1"/>
          <p:nvPr/>
        </p:nvSpPr>
        <p:spPr>
          <a:xfrm>
            <a:off x="68604" y="405774"/>
            <a:ext cx="6085398" cy="646331"/>
          </a:xfrm>
          <a:prstGeom prst="rect">
            <a:avLst/>
          </a:prstGeom>
          <a:noFill/>
          <a:ln w="19050">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True and undefiled religion:   The Holy Spirit within, causing us to pour out worship of God and doing loving, Godly actions.</a:t>
            </a:r>
          </a:p>
        </p:txBody>
      </p:sp>
      <p:sp>
        <p:nvSpPr>
          <p:cNvPr id="7" name="TextBox 6">
            <a:extLst>
              <a:ext uri="{FF2B5EF4-FFF2-40B4-BE49-F238E27FC236}">
                <a16:creationId xmlns:a16="http://schemas.microsoft.com/office/drawing/2014/main" id="{7BD1F8DD-156E-5CE0-20CD-440256FDB798}"/>
              </a:ext>
            </a:extLst>
          </p:cNvPr>
          <p:cNvSpPr txBox="1"/>
          <p:nvPr/>
        </p:nvSpPr>
        <p:spPr>
          <a:xfrm>
            <a:off x="6660232" y="8115"/>
            <a:ext cx="2401480" cy="923330"/>
          </a:xfrm>
          <a:prstGeom prst="rect">
            <a:avLst/>
          </a:prstGeom>
          <a:noFill/>
          <a:ln w="9525">
            <a:solidFill>
              <a:schemeClr val="bg1"/>
            </a:solidFill>
          </a:ln>
        </p:spPr>
        <p:txBody>
          <a:bodyPr wrap="square" rtlCol="0">
            <a:spAutoFit/>
          </a:bodyPr>
          <a:lstStyle/>
          <a:p>
            <a:r>
              <a:rPr lang="el-GR" dirty="0">
                <a:solidFill>
                  <a:schemeClr val="bg1"/>
                </a:solidFill>
                <a:effectLst/>
                <a:latin typeface="Times New Roman" panose="02020603050405020304" pitchFamily="18" charset="0"/>
                <a:cs typeface="Times New Roman" panose="02020603050405020304" pitchFamily="18" charset="0"/>
              </a:rPr>
              <a:t>θρησκεία </a:t>
            </a:r>
            <a:r>
              <a:rPr lang="en-AU" dirty="0">
                <a:solidFill>
                  <a:schemeClr val="bg1"/>
                </a:solidFill>
                <a:effectLst/>
                <a:latin typeface="Times New Roman" panose="02020603050405020304" pitchFamily="18" charset="0"/>
                <a:cs typeface="Times New Roman" panose="02020603050405020304" pitchFamily="18" charset="0"/>
              </a:rPr>
              <a:t>(</a:t>
            </a:r>
            <a:r>
              <a:rPr lang="en-AU" i="1" dirty="0" err="1">
                <a:solidFill>
                  <a:schemeClr val="bg1"/>
                </a:solidFill>
                <a:effectLst/>
                <a:latin typeface="Times New Roman" panose="02020603050405020304" pitchFamily="18" charset="0"/>
                <a:cs typeface="Times New Roman" panose="02020603050405020304" pitchFamily="18" charset="0"/>
              </a:rPr>
              <a:t>thrēskeia</a:t>
            </a:r>
            <a:r>
              <a:rPr lang="en-AU" dirty="0">
                <a:solidFill>
                  <a:schemeClr val="bg1"/>
                </a:solidFill>
                <a:effectLst/>
                <a:latin typeface="Times New Roman" panose="02020603050405020304" pitchFamily="18" charset="0"/>
                <a:cs typeface="Times New Roman" panose="02020603050405020304" pitchFamily="18" charset="0"/>
              </a:rPr>
              <a:t>), service (worship) of God, religion</a:t>
            </a:r>
          </a:p>
        </p:txBody>
      </p:sp>
      <p:sp>
        <p:nvSpPr>
          <p:cNvPr id="9" name="TextBox 8">
            <a:extLst>
              <a:ext uri="{FF2B5EF4-FFF2-40B4-BE49-F238E27FC236}">
                <a16:creationId xmlns:a16="http://schemas.microsoft.com/office/drawing/2014/main" id="{F82DB5F0-AEA0-DFF8-8521-F754890AB8AC}"/>
              </a:ext>
            </a:extLst>
          </p:cNvPr>
          <p:cNvSpPr txBox="1"/>
          <p:nvPr/>
        </p:nvSpPr>
        <p:spPr>
          <a:xfrm>
            <a:off x="1187624" y="1007938"/>
            <a:ext cx="4900734"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Jesus is scathing of those who corrupt religion</a:t>
            </a:r>
          </a:p>
        </p:txBody>
      </p:sp>
      <p:sp>
        <p:nvSpPr>
          <p:cNvPr id="3" name="TextBox 2">
            <a:extLst>
              <a:ext uri="{FF2B5EF4-FFF2-40B4-BE49-F238E27FC236}">
                <a16:creationId xmlns:a16="http://schemas.microsoft.com/office/drawing/2014/main" id="{2A0CF917-E2F7-8333-5A7D-115C9CD76582}"/>
              </a:ext>
            </a:extLst>
          </p:cNvPr>
          <p:cNvSpPr txBox="1"/>
          <p:nvPr/>
        </p:nvSpPr>
        <p:spPr>
          <a:xfrm>
            <a:off x="0" y="1331103"/>
            <a:ext cx="9099732" cy="646331"/>
          </a:xfrm>
          <a:prstGeom prst="rect">
            <a:avLst/>
          </a:prstGeom>
          <a:noFill/>
          <a:ln w="19050">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Scribes:  (Religious Lawyers) – professional teachers and interpreters of the Law</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Pharisees:  a lay purity movement – Separate themselves from sinners &amp; Keep the Scribes laws</a:t>
            </a:r>
          </a:p>
        </p:txBody>
      </p:sp>
      <p:cxnSp>
        <p:nvCxnSpPr>
          <p:cNvPr id="8" name="Straight Connector 7">
            <a:extLst>
              <a:ext uri="{FF2B5EF4-FFF2-40B4-BE49-F238E27FC236}">
                <a16:creationId xmlns:a16="http://schemas.microsoft.com/office/drawing/2014/main" id="{BD4506E8-AB3D-D8FA-F95D-9AEA98D8FEC1}"/>
              </a:ext>
            </a:extLst>
          </p:cNvPr>
          <p:cNvCxnSpPr/>
          <p:nvPr/>
        </p:nvCxnSpPr>
        <p:spPr>
          <a:xfrm>
            <a:off x="323528" y="1977434"/>
            <a:ext cx="8738184" cy="0"/>
          </a:xfrm>
          <a:prstGeom prst="line">
            <a:avLst/>
          </a:prstGeom>
          <a:ln w="12700"/>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B8E7A25A-7A4E-2FAD-21AF-B8ABB71A1DDD}"/>
              </a:ext>
            </a:extLst>
          </p:cNvPr>
          <p:cNvSpPr txBox="1"/>
          <p:nvPr/>
        </p:nvSpPr>
        <p:spPr>
          <a:xfrm>
            <a:off x="-5072" y="2001851"/>
            <a:ext cx="4900734"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Corrupt Religion of the Pharisees </a:t>
            </a:r>
          </a:p>
        </p:txBody>
      </p:sp>
      <p:sp>
        <p:nvSpPr>
          <p:cNvPr id="11" name="TextBox 10">
            <a:extLst>
              <a:ext uri="{FF2B5EF4-FFF2-40B4-BE49-F238E27FC236}">
                <a16:creationId xmlns:a16="http://schemas.microsoft.com/office/drawing/2014/main" id="{64C55A96-118E-57A8-D760-483CC753A5C1}"/>
              </a:ext>
            </a:extLst>
          </p:cNvPr>
          <p:cNvSpPr txBox="1"/>
          <p:nvPr/>
        </p:nvSpPr>
        <p:spPr>
          <a:xfrm>
            <a:off x="-6626" y="2298512"/>
            <a:ext cx="9099732" cy="923330"/>
          </a:xfrm>
          <a:prstGeom prst="rect">
            <a:avLst/>
          </a:prstGeom>
          <a:noFill/>
          <a:ln w="19050">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Very careful to cleanse the outside (hoping to purify them from contact with sinners),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while they were full of sin on the inside. </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Cleaning the outside, won’t fool God.  He knows every hidden sin.</a:t>
            </a:r>
          </a:p>
        </p:txBody>
      </p:sp>
      <p:sp>
        <p:nvSpPr>
          <p:cNvPr id="12" name="TextBox 11">
            <a:extLst>
              <a:ext uri="{FF2B5EF4-FFF2-40B4-BE49-F238E27FC236}">
                <a16:creationId xmlns:a16="http://schemas.microsoft.com/office/drawing/2014/main" id="{F81BE0BA-3B6A-C311-CA5B-054ABD150DDB}"/>
              </a:ext>
            </a:extLst>
          </p:cNvPr>
          <p:cNvSpPr txBox="1"/>
          <p:nvPr/>
        </p:nvSpPr>
        <p:spPr>
          <a:xfrm>
            <a:off x="6626" y="3517712"/>
            <a:ext cx="9099732" cy="646331"/>
          </a:xfrm>
          <a:prstGeom prst="rect">
            <a:avLst/>
          </a:prstGeom>
          <a:noFill/>
          <a:ln w="19050">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With Holy Spirit within, our hearts will be filled with love and mercy.</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External cleanliness doesn’t make us holy.  Repentant hearts and the Blood of Jesus do.</a:t>
            </a:r>
          </a:p>
        </p:txBody>
      </p:sp>
      <p:sp>
        <p:nvSpPr>
          <p:cNvPr id="13" name="TextBox 12">
            <a:extLst>
              <a:ext uri="{FF2B5EF4-FFF2-40B4-BE49-F238E27FC236}">
                <a16:creationId xmlns:a16="http://schemas.microsoft.com/office/drawing/2014/main" id="{5894A7AF-8D9D-A829-FAC1-51F11821F2C8}"/>
              </a:ext>
            </a:extLst>
          </p:cNvPr>
          <p:cNvSpPr txBox="1"/>
          <p:nvPr/>
        </p:nvSpPr>
        <p:spPr>
          <a:xfrm>
            <a:off x="4898783" y="3187421"/>
            <a:ext cx="4140288" cy="369332"/>
          </a:xfrm>
          <a:prstGeom prst="rect">
            <a:avLst/>
          </a:prstGeom>
          <a:noFill/>
          <a:ln w="9525">
            <a:solidFill>
              <a:schemeClr val="bg1"/>
            </a:solidFill>
          </a:ln>
        </p:spPr>
        <p:txBody>
          <a:bodyPr wrap="square" rtlCol="0">
            <a:spAutoFit/>
          </a:bodyPr>
          <a:lstStyle/>
          <a:p>
            <a:r>
              <a:rPr lang="en-US" dirty="0">
                <a:solidFill>
                  <a:schemeClr val="bg1"/>
                </a:solidFill>
                <a:effectLst/>
                <a:latin typeface="Times New Roman" panose="02020603050405020304" pitchFamily="18" charset="0"/>
                <a:cs typeface="Times New Roman" panose="02020603050405020304" pitchFamily="18" charset="0"/>
              </a:rPr>
              <a:t>Alms:  merciful generosity to those in need</a:t>
            </a:r>
            <a:endParaRPr lang="en-AU" dirty="0">
              <a:solidFill>
                <a:schemeClr val="bg1"/>
              </a:solidFill>
              <a:effectLst/>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564C1E8C-5DD6-55F2-6074-BC7DB49DD14E}"/>
              </a:ext>
            </a:extLst>
          </p:cNvPr>
          <p:cNvSpPr txBox="1"/>
          <p:nvPr/>
        </p:nvSpPr>
        <p:spPr>
          <a:xfrm>
            <a:off x="-4792" y="4090581"/>
            <a:ext cx="9122568" cy="369332"/>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They paid great detail to trivial Law-keeping, but neglected what’s most important – Godliness</a:t>
            </a:r>
          </a:p>
        </p:txBody>
      </p:sp>
      <p:sp>
        <p:nvSpPr>
          <p:cNvPr id="15" name="TextBox 14">
            <a:extLst>
              <a:ext uri="{FF2B5EF4-FFF2-40B4-BE49-F238E27FC236}">
                <a16:creationId xmlns:a16="http://schemas.microsoft.com/office/drawing/2014/main" id="{0A46EED0-8C77-A7CD-6223-7A9CFA0F9882}"/>
              </a:ext>
            </a:extLst>
          </p:cNvPr>
          <p:cNvSpPr txBox="1"/>
          <p:nvPr/>
        </p:nvSpPr>
        <p:spPr>
          <a:xfrm>
            <a:off x="8181" y="4367364"/>
            <a:ext cx="9098177"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example of tithing:  </a:t>
            </a:r>
            <a:r>
              <a:rPr lang="en-AU" sz="1600" dirty="0">
                <a:solidFill>
                  <a:srgbClr val="FFFF00"/>
                </a:solidFill>
                <a:latin typeface="Times New Roman" panose="02020603050405020304" pitchFamily="18" charset="0"/>
                <a:cs typeface="Times New Roman" panose="02020603050405020304" pitchFamily="18" charset="0"/>
              </a:rPr>
              <a:t>(giving back to God of 1/10 of the first of everything one produces)</a:t>
            </a:r>
          </a:p>
        </p:txBody>
      </p:sp>
      <p:sp>
        <p:nvSpPr>
          <p:cNvPr id="16" name="TextBox 15">
            <a:extLst>
              <a:ext uri="{FF2B5EF4-FFF2-40B4-BE49-F238E27FC236}">
                <a16:creationId xmlns:a16="http://schemas.microsoft.com/office/drawing/2014/main" id="{A54F4233-DED7-CAF2-CB04-37A1D20EC1FE}"/>
              </a:ext>
            </a:extLst>
          </p:cNvPr>
          <p:cNvSpPr txBox="1"/>
          <p:nvPr/>
        </p:nvSpPr>
        <p:spPr>
          <a:xfrm>
            <a:off x="21713" y="4680302"/>
            <a:ext cx="9122568" cy="646331"/>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To not render to God His tithe, is to “rob God” (Malachi). They kept the law (including herbs).</a:t>
            </a:r>
          </a:p>
          <a:p>
            <a:r>
              <a:rPr lang="en-AU" dirty="0"/>
              <a:t>But they were not generous from love in the heart – Gave no merciful alms for others...</a:t>
            </a:r>
          </a:p>
        </p:txBody>
      </p:sp>
      <p:sp>
        <p:nvSpPr>
          <p:cNvPr id="17" name="TextBox 16">
            <a:extLst>
              <a:ext uri="{FF2B5EF4-FFF2-40B4-BE49-F238E27FC236}">
                <a16:creationId xmlns:a16="http://schemas.microsoft.com/office/drawing/2014/main" id="{48837A26-1C1A-3DE9-AC3D-378C5016FC17}"/>
              </a:ext>
            </a:extLst>
          </p:cNvPr>
          <p:cNvSpPr txBox="1"/>
          <p:nvPr/>
        </p:nvSpPr>
        <p:spPr>
          <a:xfrm>
            <a:off x="19332" y="5287340"/>
            <a:ext cx="9098177"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Jesus says we are to do BOTH.  </a:t>
            </a:r>
            <a:r>
              <a:rPr lang="en-AU" sz="1600" dirty="0">
                <a:solidFill>
                  <a:srgbClr val="FFFF66"/>
                </a:solidFill>
                <a:latin typeface="Times New Roman" panose="02020603050405020304" pitchFamily="18" charset="0"/>
                <a:cs typeface="Times New Roman" panose="02020603050405020304" pitchFamily="18" charset="0"/>
              </a:rPr>
              <a:t>In Love, give God His Tithe &amp; love others with Alms. </a:t>
            </a:r>
          </a:p>
        </p:txBody>
      </p:sp>
    </p:spTree>
    <p:extLst>
      <p:ext uri="{BB962C8B-B14F-4D97-AF65-F5344CB8AC3E}">
        <p14:creationId xmlns:p14="http://schemas.microsoft.com/office/powerpoint/2010/main" val="1423768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p:bldP spid="11" grpId="0" build="p"/>
      <p:bldP spid="12" grpId="0" build="p"/>
      <p:bldP spid="13" grpId="0" animBg="1"/>
      <p:bldP spid="14" grpId="0"/>
      <p:bldP spid="15" grpId="0"/>
      <p:bldP spid="16" grpId="0" build="p"/>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470646-3524-9CA2-1F74-7E6F26117484}"/>
            </a:ext>
          </a:extLst>
        </p:cNvPr>
        <p:cNvGrpSpPr/>
        <p:nvPr/>
      </p:nvGrpSpPr>
      <p:grpSpPr>
        <a:xfrm>
          <a:off x="0" y="0"/>
          <a:ext cx="0" cy="0"/>
          <a:chOff x="0" y="0"/>
          <a:chExt cx="0" cy="0"/>
        </a:xfrm>
      </p:grpSpPr>
      <p:sp>
        <p:nvSpPr>
          <p:cNvPr id="22" name="TextBox 21">
            <a:extLst>
              <a:ext uri="{FF2B5EF4-FFF2-40B4-BE49-F238E27FC236}">
                <a16:creationId xmlns:a16="http://schemas.microsoft.com/office/drawing/2014/main" id="{F86B26B4-7793-C87B-A8CA-E3E3E3196485}"/>
              </a:ext>
            </a:extLst>
          </p:cNvPr>
          <p:cNvSpPr txBox="1"/>
          <p:nvPr/>
        </p:nvSpPr>
        <p:spPr>
          <a:xfrm>
            <a:off x="14396" y="0"/>
            <a:ext cx="5277684" cy="430887"/>
          </a:xfrm>
          <a:prstGeom prst="rect">
            <a:avLst/>
          </a:prstGeom>
          <a:noFill/>
          <a:ln w="19050">
            <a:noFill/>
          </a:ln>
        </p:spPr>
        <p:txBody>
          <a:bodyPr wrap="square" rtlCol="0">
            <a:spAutoFit/>
          </a:bodyPr>
          <a:lstStyle/>
          <a:p>
            <a:pPr marL="4763" indent="-4763"/>
            <a:r>
              <a:rPr lang="en-AU" sz="2200" b="1" dirty="0">
                <a:solidFill>
                  <a:srgbClr val="FFFF00"/>
                </a:solidFill>
                <a:latin typeface="Times New Roman" panose="02020603050405020304" pitchFamily="18" charset="0"/>
                <a:cs typeface="Times New Roman" panose="02020603050405020304" pitchFamily="18" charset="0"/>
              </a:rPr>
              <a:t>Religion</a:t>
            </a:r>
            <a:r>
              <a:rPr lang="en-AU" sz="2200" dirty="0">
                <a:solidFill>
                  <a:srgbClr val="FFFF00"/>
                </a:solidFill>
                <a:latin typeface="Times New Roman" panose="02020603050405020304" pitchFamily="18" charset="0"/>
                <a:cs typeface="Times New Roman" panose="02020603050405020304" pitchFamily="18" charset="0"/>
              </a:rPr>
              <a:t>  –  </a:t>
            </a:r>
            <a:r>
              <a:rPr lang="en-AU" sz="2000" dirty="0">
                <a:solidFill>
                  <a:srgbClr val="FFFF00"/>
                </a:solidFill>
                <a:latin typeface="Times New Roman" panose="02020603050405020304" pitchFamily="18" charset="0"/>
                <a:cs typeface="Times New Roman" panose="02020603050405020304" pitchFamily="18" charset="0"/>
              </a:rPr>
              <a:t>The Good;  The Bad;  and The Ugly</a:t>
            </a:r>
          </a:p>
        </p:txBody>
      </p:sp>
      <p:sp>
        <p:nvSpPr>
          <p:cNvPr id="2" name="Text Box 4">
            <a:extLst>
              <a:ext uri="{FF2B5EF4-FFF2-40B4-BE49-F238E27FC236}">
                <a16:creationId xmlns:a16="http://schemas.microsoft.com/office/drawing/2014/main" id="{92D1B04C-4134-A9D4-B2B3-1F725ED055CC}"/>
              </a:ext>
            </a:extLst>
          </p:cNvPr>
          <p:cNvSpPr txBox="1">
            <a:spLocks noChangeArrowheads="1"/>
          </p:cNvSpPr>
          <p:nvPr/>
        </p:nvSpPr>
        <p:spPr bwMode="auto">
          <a:xfrm>
            <a:off x="189164" y="2552343"/>
            <a:ext cx="4680520"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41 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give as alms those things that are within</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8F775D92-BA3A-2A3E-D05D-8BEC6DA6A057}"/>
              </a:ext>
            </a:extLst>
          </p:cNvPr>
          <p:cNvSpPr txBox="1"/>
          <p:nvPr/>
        </p:nvSpPr>
        <p:spPr>
          <a:xfrm>
            <a:off x="68604" y="405774"/>
            <a:ext cx="6085398" cy="646331"/>
          </a:xfrm>
          <a:prstGeom prst="rect">
            <a:avLst/>
          </a:prstGeom>
          <a:noFill/>
          <a:ln w="19050">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True and undefiled religion:   The Holy Spirit within, causing us to pour out worship of God and doing loving, Godly actions.</a:t>
            </a:r>
          </a:p>
        </p:txBody>
      </p:sp>
      <p:sp>
        <p:nvSpPr>
          <p:cNvPr id="7" name="TextBox 6">
            <a:extLst>
              <a:ext uri="{FF2B5EF4-FFF2-40B4-BE49-F238E27FC236}">
                <a16:creationId xmlns:a16="http://schemas.microsoft.com/office/drawing/2014/main" id="{D0A0A7A8-C0C9-2D9C-2FE2-9DC39D2D6D43}"/>
              </a:ext>
            </a:extLst>
          </p:cNvPr>
          <p:cNvSpPr txBox="1"/>
          <p:nvPr/>
        </p:nvSpPr>
        <p:spPr>
          <a:xfrm>
            <a:off x="6660232" y="8115"/>
            <a:ext cx="2401480" cy="923330"/>
          </a:xfrm>
          <a:prstGeom prst="rect">
            <a:avLst/>
          </a:prstGeom>
          <a:noFill/>
          <a:ln w="9525">
            <a:solidFill>
              <a:schemeClr val="bg1"/>
            </a:solidFill>
          </a:ln>
        </p:spPr>
        <p:txBody>
          <a:bodyPr wrap="square" rtlCol="0">
            <a:spAutoFit/>
          </a:bodyPr>
          <a:lstStyle/>
          <a:p>
            <a:r>
              <a:rPr lang="el-GR" dirty="0">
                <a:solidFill>
                  <a:schemeClr val="bg1"/>
                </a:solidFill>
                <a:effectLst/>
                <a:latin typeface="Times New Roman" panose="02020603050405020304" pitchFamily="18" charset="0"/>
                <a:cs typeface="Times New Roman" panose="02020603050405020304" pitchFamily="18" charset="0"/>
              </a:rPr>
              <a:t>θρησκεία </a:t>
            </a:r>
            <a:r>
              <a:rPr lang="en-AU" dirty="0">
                <a:solidFill>
                  <a:schemeClr val="bg1"/>
                </a:solidFill>
                <a:effectLst/>
                <a:latin typeface="Times New Roman" panose="02020603050405020304" pitchFamily="18" charset="0"/>
                <a:cs typeface="Times New Roman" panose="02020603050405020304" pitchFamily="18" charset="0"/>
              </a:rPr>
              <a:t>(</a:t>
            </a:r>
            <a:r>
              <a:rPr lang="en-AU" i="1" dirty="0" err="1">
                <a:solidFill>
                  <a:schemeClr val="bg1"/>
                </a:solidFill>
                <a:effectLst/>
                <a:latin typeface="Times New Roman" panose="02020603050405020304" pitchFamily="18" charset="0"/>
                <a:cs typeface="Times New Roman" panose="02020603050405020304" pitchFamily="18" charset="0"/>
              </a:rPr>
              <a:t>thrēskeia</a:t>
            </a:r>
            <a:r>
              <a:rPr lang="en-AU" dirty="0">
                <a:solidFill>
                  <a:schemeClr val="bg1"/>
                </a:solidFill>
                <a:effectLst/>
                <a:latin typeface="Times New Roman" panose="02020603050405020304" pitchFamily="18" charset="0"/>
                <a:cs typeface="Times New Roman" panose="02020603050405020304" pitchFamily="18" charset="0"/>
              </a:rPr>
              <a:t>), service (worship) of God, religion</a:t>
            </a:r>
          </a:p>
        </p:txBody>
      </p:sp>
      <p:sp>
        <p:nvSpPr>
          <p:cNvPr id="9" name="TextBox 8">
            <a:extLst>
              <a:ext uri="{FF2B5EF4-FFF2-40B4-BE49-F238E27FC236}">
                <a16:creationId xmlns:a16="http://schemas.microsoft.com/office/drawing/2014/main" id="{D27890CF-0410-7C63-B3A6-5D3654BA0A96}"/>
              </a:ext>
            </a:extLst>
          </p:cNvPr>
          <p:cNvSpPr txBox="1"/>
          <p:nvPr/>
        </p:nvSpPr>
        <p:spPr>
          <a:xfrm>
            <a:off x="1187624" y="1007938"/>
            <a:ext cx="4900734"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Jesus is scathing of those who corrupt religion</a:t>
            </a:r>
          </a:p>
        </p:txBody>
      </p:sp>
      <p:cxnSp>
        <p:nvCxnSpPr>
          <p:cNvPr id="8" name="Straight Connector 7">
            <a:extLst>
              <a:ext uri="{FF2B5EF4-FFF2-40B4-BE49-F238E27FC236}">
                <a16:creationId xmlns:a16="http://schemas.microsoft.com/office/drawing/2014/main" id="{E5D65565-6A48-CD29-FD9C-0C3E82EE9AA7}"/>
              </a:ext>
            </a:extLst>
          </p:cNvPr>
          <p:cNvCxnSpPr/>
          <p:nvPr/>
        </p:nvCxnSpPr>
        <p:spPr>
          <a:xfrm>
            <a:off x="333180" y="1337219"/>
            <a:ext cx="8738184" cy="0"/>
          </a:xfrm>
          <a:prstGeom prst="line">
            <a:avLst/>
          </a:prstGeom>
          <a:ln w="12700"/>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76088BE2-0607-582B-BC7D-8158DB2BA91C}"/>
              </a:ext>
            </a:extLst>
          </p:cNvPr>
          <p:cNvSpPr txBox="1"/>
          <p:nvPr/>
        </p:nvSpPr>
        <p:spPr>
          <a:xfrm>
            <a:off x="4580" y="1361636"/>
            <a:ext cx="4900734"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Corrupt Religion of the Pharisees </a:t>
            </a:r>
          </a:p>
        </p:txBody>
      </p:sp>
      <p:sp>
        <p:nvSpPr>
          <p:cNvPr id="11" name="TextBox 10">
            <a:extLst>
              <a:ext uri="{FF2B5EF4-FFF2-40B4-BE49-F238E27FC236}">
                <a16:creationId xmlns:a16="http://schemas.microsoft.com/office/drawing/2014/main" id="{A27D54BA-5090-15EA-6D9C-FF25E87E70B5}"/>
              </a:ext>
            </a:extLst>
          </p:cNvPr>
          <p:cNvSpPr txBox="1"/>
          <p:nvPr/>
        </p:nvSpPr>
        <p:spPr>
          <a:xfrm>
            <a:off x="3026" y="1658297"/>
            <a:ext cx="9099732" cy="923330"/>
          </a:xfrm>
          <a:prstGeom prst="rect">
            <a:avLst/>
          </a:prstGeom>
          <a:noFill/>
          <a:ln w="19050">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Very careful to cleanse the outside (hoping to purify them from contact with sinners),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while they were full of sin on the inside. </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Cleaning the outside, won’t fool God.  He knows every hidden sin.</a:t>
            </a:r>
          </a:p>
        </p:txBody>
      </p:sp>
      <p:sp>
        <p:nvSpPr>
          <p:cNvPr id="12" name="TextBox 11">
            <a:extLst>
              <a:ext uri="{FF2B5EF4-FFF2-40B4-BE49-F238E27FC236}">
                <a16:creationId xmlns:a16="http://schemas.microsoft.com/office/drawing/2014/main" id="{7F6AC38A-ADDD-4E11-FF57-1347B2E54F80}"/>
              </a:ext>
            </a:extLst>
          </p:cNvPr>
          <p:cNvSpPr txBox="1"/>
          <p:nvPr/>
        </p:nvSpPr>
        <p:spPr>
          <a:xfrm>
            <a:off x="16278" y="2877497"/>
            <a:ext cx="9099732" cy="646331"/>
          </a:xfrm>
          <a:prstGeom prst="rect">
            <a:avLst/>
          </a:prstGeom>
          <a:noFill/>
          <a:ln w="19050">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With Holy Spirit within, our hearts will be filled with love and mercy.</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External cleanliness doesn’t make us holy.  Repentant hearts and the Blood of Jesus do.</a:t>
            </a:r>
          </a:p>
        </p:txBody>
      </p:sp>
      <p:sp>
        <p:nvSpPr>
          <p:cNvPr id="13" name="TextBox 12">
            <a:extLst>
              <a:ext uri="{FF2B5EF4-FFF2-40B4-BE49-F238E27FC236}">
                <a16:creationId xmlns:a16="http://schemas.microsoft.com/office/drawing/2014/main" id="{D8AE5CA9-B95E-C36C-972B-20866659002D}"/>
              </a:ext>
            </a:extLst>
          </p:cNvPr>
          <p:cNvSpPr txBox="1"/>
          <p:nvPr/>
        </p:nvSpPr>
        <p:spPr>
          <a:xfrm>
            <a:off x="4908435" y="2547206"/>
            <a:ext cx="4140288" cy="369332"/>
          </a:xfrm>
          <a:prstGeom prst="rect">
            <a:avLst/>
          </a:prstGeom>
          <a:noFill/>
          <a:ln w="9525">
            <a:solidFill>
              <a:schemeClr val="bg1"/>
            </a:solidFill>
          </a:ln>
        </p:spPr>
        <p:txBody>
          <a:bodyPr wrap="square" rtlCol="0">
            <a:spAutoFit/>
          </a:bodyPr>
          <a:lstStyle/>
          <a:p>
            <a:r>
              <a:rPr lang="en-US" dirty="0">
                <a:solidFill>
                  <a:schemeClr val="bg1"/>
                </a:solidFill>
                <a:effectLst/>
                <a:latin typeface="Times New Roman" panose="02020603050405020304" pitchFamily="18" charset="0"/>
                <a:cs typeface="Times New Roman" panose="02020603050405020304" pitchFamily="18" charset="0"/>
              </a:rPr>
              <a:t>Alms:  merciful generosity to those in need</a:t>
            </a:r>
            <a:endParaRPr lang="en-AU" dirty="0">
              <a:solidFill>
                <a:schemeClr val="bg1"/>
              </a:solidFill>
              <a:effectLst/>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77C1E7A9-DE33-6351-DCE6-1CE48226D724}"/>
              </a:ext>
            </a:extLst>
          </p:cNvPr>
          <p:cNvSpPr txBox="1"/>
          <p:nvPr/>
        </p:nvSpPr>
        <p:spPr>
          <a:xfrm>
            <a:off x="4860" y="3450366"/>
            <a:ext cx="9122568" cy="369332"/>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They paid great detail to trivial Law-keeping, but neglected what’s most important – Godliness</a:t>
            </a:r>
          </a:p>
        </p:txBody>
      </p:sp>
      <p:sp>
        <p:nvSpPr>
          <p:cNvPr id="15" name="TextBox 14">
            <a:extLst>
              <a:ext uri="{FF2B5EF4-FFF2-40B4-BE49-F238E27FC236}">
                <a16:creationId xmlns:a16="http://schemas.microsoft.com/office/drawing/2014/main" id="{BA2EE0AD-5F7E-73FC-9888-43E1CDA1A22A}"/>
              </a:ext>
            </a:extLst>
          </p:cNvPr>
          <p:cNvSpPr txBox="1"/>
          <p:nvPr/>
        </p:nvSpPr>
        <p:spPr>
          <a:xfrm>
            <a:off x="17833" y="3727149"/>
            <a:ext cx="9098177"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example of tithing:  </a:t>
            </a:r>
            <a:r>
              <a:rPr lang="en-AU" sz="1600" dirty="0">
                <a:solidFill>
                  <a:srgbClr val="FFFF00"/>
                </a:solidFill>
                <a:latin typeface="Times New Roman" panose="02020603050405020304" pitchFamily="18" charset="0"/>
                <a:cs typeface="Times New Roman" panose="02020603050405020304" pitchFamily="18" charset="0"/>
              </a:rPr>
              <a:t>(giving back to God of 1/10 of the first of everything one produces)</a:t>
            </a:r>
          </a:p>
        </p:txBody>
      </p:sp>
      <p:sp>
        <p:nvSpPr>
          <p:cNvPr id="16" name="TextBox 15">
            <a:extLst>
              <a:ext uri="{FF2B5EF4-FFF2-40B4-BE49-F238E27FC236}">
                <a16:creationId xmlns:a16="http://schemas.microsoft.com/office/drawing/2014/main" id="{C71E5C51-B0AC-F1E1-A29E-E6493255F0E2}"/>
              </a:ext>
            </a:extLst>
          </p:cNvPr>
          <p:cNvSpPr txBox="1"/>
          <p:nvPr/>
        </p:nvSpPr>
        <p:spPr>
          <a:xfrm>
            <a:off x="31365" y="4040087"/>
            <a:ext cx="9122568" cy="646331"/>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To not render to God His tithe, is to “rob God” (Malachi). They kept the law (including herbs).</a:t>
            </a:r>
          </a:p>
          <a:p>
            <a:r>
              <a:rPr lang="en-AU" dirty="0"/>
              <a:t>But they were not generous from love in the heart – Gave no merciful alms for others...</a:t>
            </a:r>
          </a:p>
        </p:txBody>
      </p:sp>
      <p:sp>
        <p:nvSpPr>
          <p:cNvPr id="17" name="TextBox 16">
            <a:extLst>
              <a:ext uri="{FF2B5EF4-FFF2-40B4-BE49-F238E27FC236}">
                <a16:creationId xmlns:a16="http://schemas.microsoft.com/office/drawing/2014/main" id="{3EDC4C5A-9091-8A86-7305-75236B6E9BB1}"/>
              </a:ext>
            </a:extLst>
          </p:cNvPr>
          <p:cNvSpPr txBox="1"/>
          <p:nvPr/>
        </p:nvSpPr>
        <p:spPr>
          <a:xfrm>
            <a:off x="189164" y="4585692"/>
            <a:ext cx="9098177"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Jesus says we are to do BOTH.  </a:t>
            </a:r>
            <a:r>
              <a:rPr lang="en-AU" sz="1600" dirty="0">
                <a:solidFill>
                  <a:srgbClr val="FFFF66"/>
                </a:solidFill>
                <a:latin typeface="Times New Roman" panose="02020603050405020304" pitchFamily="18" charset="0"/>
                <a:cs typeface="Times New Roman" panose="02020603050405020304" pitchFamily="18" charset="0"/>
              </a:rPr>
              <a:t>In Love, give God His Tithe &amp; love others with Alms. </a:t>
            </a:r>
          </a:p>
        </p:txBody>
      </p:sp>
      <p:sp>
        <p:nvSpPr>
          <p:cNvPr id="20" name="TextBox 19">
            <a:extLst>
              <a:ext uri="{FF2B5EF4-FFF2-40B4-BE49-F238E27FC236}">
                <a16:creationId xmlns:a16="http://schemas.microsoft.com/office/drawing/2014/main" id="{CD7C73E1-793B-D5ED-E80B-2CA11AC1325E}"/>
              </a:ext>
            </a:extLst>
          </p:cNvPr>
          <p:cNvSpPr txBox="1"/>
          <p:nvPr/>
        </p:nvSpPr>
        <p:spPr>
          <a:xfrm>
            <a:off x="90374" y="4906807"/>
            <a:ext cx="8797364" cy="369332"/>
          </a:xfrm>
          <a:prstGeom prst="rect">
            <a:avLst/>
          </a:prstGeom>
          <a:noFill/>
          <a:ln w="9525">
            <a:solidFill>
              <a:schemeClr val="bg1"/>
            </a:solidFill>
          </a:ln>
        </p:spPr>
        <p:txBody>
          <a:bodyPr wrap="square" rtlCol="0">
            <a:spAutoFit/>
          </a:bodyPr>
          <a:lstStyle/>
          <a:p>
            <a:r>
              <a:rPr lang="en-US" dirty="0">
                <a:solidFill>
                  <a:schemeClr val="bg1"/>
                </a:solidFill>
                <a:effectLst/>
                <a:latin typeface="Times New Roman" panose="02020603050405020304" pitchFamily="18" charset="0"/>
                <a:cs typeface="Times New Roman" panose="02020603050405020304" pitchFamily="18" charset="0"/>
              </a:rPr>
              <a:t>Seeking holines</a:t>
            </a:r>
            <a:r>
              <a:rPr lang="en-US" dirty="0">
                <a:solidFill>
                  <a:schemeClr val="bg1"/>
                </a:solidFill>
                <a:latin typeface="Times New Roman" panose="02020603050405020304" pitchFamily="18" charset="0"/>
                <a:cs typeface="Times New Roman" panose="02020603050405020304" pitchFamily="18" charset="0"/>
              </a:rPr>
              <a:t>s without the indwelling of the Spirit, is futile &amp; a danger of corrupting others</a:t>
            </a:r>
            <a:endParaRPr lang="en-AU" dirty="0">
              <a:solidFill>
                <a:schemeClr val="bg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1353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E1C6A8-295E-4F3C-5486-3B5B79B3A20B}"/>
            </a:ext>
          </a:extLst>
        </p:cNvPr>
        <p:cNvGrpSpPr/>
        <p:nvPr/>
      </p:nvGrpSpPr>
      <p:grpSpPr>
        <a:xfrm>
          <a:off x="0" y="0"/>
          <a:ext cx="0" cy="0"/>
          <a:chOff x="0" y="0"/>
          <a:chExt cx="0" cy="0"/>
        </a:xfrm>
      </p:grpSpPr>
      <p:sp>
        <p:nvSpPr>
          <p:cNvPr id="22" name="TextBox 21">
            <a:extLst>
              <a:ext uri="{FF2B5EF4-FFF2-40B4-BE49-F238E27FC236}">
                <a16:creationId xmlns:a16="http://schemas.microsoft.com/office/drawing/2014/main" id="{2351D7D4-F32F-F1DD-29B9-4FC889B6F552}"/>
              </a:ext>
            </a:extLst>
          </p:cNvPr>
          <p:cNvSpPr txBox="1"/>
          <p:nvPr/>
        </p:nvSpPr>
        <p:spPr>
          <a:xfrm>
            <a:off x="14396" y="0"/>
            <a:ext cx="5277684" cy="430887"/>
          </a:xfrm>
          <a:prstGeom prst="rect">
            <a:avLst/>
          </a:prstGeom>
          <a:noFill/>
          <a:ln w="19050">
            <a:noFill/>
          </a:ln>
        </p:spPr>
        <p:txBody>
          <a:bodyPr wrap="square" rtlCol="0">
            <a:spAutoFit/>
          </a:bodyPr>
          <a:lstStyle/>
          <a:p>
            <a:pPr marL="4763" indent="-4763"/>
            <a:r>
              <a:rPr lang="en-AU" sz="2200" b="1" dirty="0">
                <a:solidFill>
                  <a:srgbClr val="FFFF00"/>
                </a:solidFill>
                <a:latin typeface="Times New Roman" panose="02020603050405020304" pitchFamily="18" charset="0"/>
                <a:cs typeface="Times New Roman" panose="02020603050405020304" pitchFamily="18" charset="0"/>
              </a:rPr>
              <a:t>Religion</a:t>
            </a:r>
            <a:r>
              <a:rPr lang="en-AU" sz="2200" dirty="0">
                <a:solidFill>
                  <a:srgbClr val="FFFF00"/>
                </a:solidFill>
                <a:latin typeface="Times New Roman" panose="02020603050405020304" pitchFamily="18" charset="0"/>
                <a:cs typeface="Times New Roman" panose="02020603050405020304" pitchFamily="18" charset="0"/>
              </a:rPr>
              <a:t>  –  </a:t>
            </a:r>
            <a:r>
              <a:rPr lang="en-AU" sz="2000" dirty="0">
                <a:solidFill>
                  <a:srgbClr val="FFFF00"/>
                </a:solidFill>
                <a:latin typeface="Times New Roman" panose="02020603050405020304" pitchFamily="18" charset="0"/>
                <a:cs typeface="Times New Roman" panose="02020603050405020304" pitchFamily="18" charset="0"/>
              </a:rPr>
              <a:t>The Good;  The Bad;  and The Ugly</a:t>
            </a:r>
          </a:p>
        </p:txBody>
      </p:sp>
      <p:sp>
        <p:nvSpPr>
          <p:cNvPr id="2" name="Text Box 4">
            <a:extLst>
              <a:ext uri="{FF2B5EF4-FFF2-40B4-BE49-F238E27FC236}">
                <a16:creationId xmlns:a16="http://schemas.microsoft.com/office/drawing/2014/main" id="{A7D070A0-B0BE-E345-A7F2-46369BCE5A39}"/>
              </a:ext>
            </a:extLst>
          </p:cNvPr>
          <p:cNvSpPr txBox="1">
            <a:spLocks noChangeArrowheads="1"/>
          </p:cNvSpPr>
          <p:nvPr/>
        </p:nvSpPr>
        <p:spPr bwMode="auto">
          <a:xfrm>
            <a:off x="189164" y="2552343"/>
            <a:ext cx="4680520"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41 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give as alms those things that are within</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9AD76C5C-FBD0-9BD6-6CD9-F9118868A5BF}"/>
              </a:ext>
            </a:extLst>
          </p:cNvPr>
          <p:cNvSpPr txBox="1"/>
          <p:nvPr/>
        </p:nvSpPr>
        <p:spPr>
          <a:xfrm>
            <a:off x="6660232" y="8115"/>
            <a:ext cx="2401480" cy="923330"/>
          </a:xfrm>
          <a:prstGeom prst="rect">
            <a:avLst/>
          </a:prstGeom>
          <a:noFill/>
          <a:ln w="9525">
            <a:solidFill>
              <a:schemeClr val="bg1"/>
            </a:solidFill>
          </a:ln>
        </p:spPr>
        <p:txBody>
          <a:bodyPr wrap="square" rtlCol="0">
            <a:spAutoFit/>
          </a:bodyPr>
          <a:lstStyle/>
          <a:p>
            <a:r>
              <a:rPr lang="el-GR" dirty="0">
                <a:solidFill>
                  <a:schemeClr val="bg1"/>
                </a:solidFill>
                <a:effectLst/>
                <a:latin typeface="Times New Roman" panose="02020603050405020304" pitchFamily="18" charset="0"/>
                <a:cs typeface="Times New Roman" panose="02020603050405020304" pitchFamily="18" charset="0"/>
              </a:rPr>
              <a:t>θρησκεία </a:t>
            </a:r>
            <a:r>
              <a:rPr lang="en-AU" dirty="0">
                <a:solidFill>
                  <a:schemeClr val="bg1"/>
                </a:solidFill>
                <a:effectLst/>
                <a:latin typeface="Times New Roman" panose="02020603050405020304" pitchFamily="18" charset="0"/>
                <a:cs typeface="Times New Roman" panose="02020603050405020304" pitchFamily="18" charset="0"/>
              </a:rPr>
              <a:t>(</a:t>
            </a:r>
            <a:r>
              <a:rPr lang="en-AU" i="1" dirty="0" err="1">
                <a:solidFill>
                  <a:schemeClr val="bg1"/>
                </a:solidFill>
                <a:effectLst/>
                <a:latin typeface="Times New Roman" panose="02020603050405020304" pitchFamily="18" charset="0"/>
                <a:cs typeface="Times New Roman" panose="02020603050405020304" pitchFamily="18" charset="0"/>
              </a:rPr>
              <a:t>thrēskeia</a:t>
            </a:r>
            <a:r>
              <a:rPr lang="en-AU" dirty="0">
                <a:solidFill>
                  <a:schemeClr val="bg1"/>
                </a:solidFill>
                <a:effectLst/>
                <a:latin typeface="Times New Roman" panose="02020603050405020304" pitchFamily="18" charset="0"/>
                <a:cs typeface="Times New Roman" panose="02020603050405020304" pitchFamily="18" charset="0"/>
              </a:rPr>
              <a:t>), service (worship) of God, religion</a:t>
            </a:r>
          </a:p>
        </p:txBody>
      </p:sp>
      <p:sp>
        <p:nvSpPr>
          <p:cNvPr id="9" name="TextBox 8">
            <a:extLst>
              <a:ext uri="{FF2B5EF4-FFF2-40B4-BE49-F238E27FC236}">
                <a16:creationId xmlns:a16="http://schemas.microsoft.com/office/drawing/2014/main" id="{D82D0D04-DC6E-A735-36D0-93485EE598FE}"/>
              </a:ext>
            </a:extLst>
          </p:cNvPr>
          <p:cNvSpPr txBox="1"/>
          <p:nvPr/>
        </p:nvSpPr>
        <p:spPr>
          <a:xfrm>
            <a:off x="1187624" y="1007938"/>
            <a:ext cx="4900734"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Jesus is scathing of those who corrupt religion</a:t>
            </a:r>
          </a:p>
        </p:txBody>
      </p:sp>
      <p:cxnSp>
        <p:nvCxnSpPr>
          <p:cNvPr id="8" name="Straight Connector 7">
            <a:extLst>
              <a:ext uri="{FF2B5EF4-FFF2-40B4-BE49-F238E27FC236}">
                <a16:creationId xmlns:a16="http://schemas.microsoft.com/office/drawing/2014/main" id="{8E5EAB03-B2FC-8BD8-678B-ECF7FEC71639}"/>
              </a:ext>
            </a:extLst>
          </p:cNvPr>
          <p:cNvCxnSpPr/>
          <p:nvPr/>
        </p:nvCxnSpPr>
        <p:spPr>
          <a:xfrm>
            <a:off x="333180" y="1337219"/>
            <a:ext cx="8738184" cy="0"/>
          </a:xfrm>
          <a:prstGeom prst="line">
            <a:avLst/>
          </a:prstGeom>
          <a:ln w="12700"/>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9E9AE897-2512-054F-7C34-A145C6EBD7B1}"/>
              </a:ext>
            </a:extLst>
          </p:cNvPr>
          <p:cNvSpPr txBox="1"/>
          <p:nvPr/>
        </p:nvSpPr>
        <p:spPr>
          <a:xfrm>
            <a:off x="4580" y="1361636"/>
            <a:ext cx="4900734"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Corrupt Religion of the Pharisees </a:t>
            </a:r>
          </a:p>
        </p:txBody>
      </p:sp>
      <p:sp>
        <p:nvSpPr>
          <p:cNvPr id="11" name="TextBox 10">
            <a:extLst>
              <a:ext uri="{FF2B5EF4-FFF2-40B4-BE49-F238E27FC236}">
                <a16:creationId xmlns:a16="http://schemas.microsoft.com/office/drawing/2014/main" id="{8AE2D706-0DA6-AEE3-E947-8550364185BF}"/>
              </a:ext>
            </a:extLst>
          </p:cNvPr>
          <p:cNvSpPr txBox="1"/>
          <p:nvPr/>
        </p:nvSpPr>
        <p:spPr>
          <a:xfrm>
            <a:off x="3026" y="1658297"/>
            <a:ext cx="9099732" cy="923330"/>
          </a:xfrm>
          <a:prstGeom prst="rect">
            <a:avLst/>
          </a:prstGeom>
          <a:noFill/>
          <a:ln w="19050">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Very careful to cleanse the outside (hoping to purify them from contact with sinners),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while they were full of sin on the inside. </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Cleaning the outside, won’t fool God.  He knows every hidden sin.</a:t>
            </a:r>
          </a:p>
        </p:txBody>
      </p:sp>
      <p:sp>
        <p:nvSpPr>
          <p:cNvPr id="12" name="TextBox 11">
            <a:extLst>
              <a:ext uri="{FF2B5EF4-FFF2-40B4-BE49-F238E27FC236}">
                <a16:creationId xmlns:a16="http://schemas.microsoft.com/office/drawing/2014/main" id="{4736BEE7-15DC-43EF-2B62-80DBF44A1D57}"/>
              </a:ext>
            </a:extLst>
          </p:cNvPr>
          <p:cNvSpPr txBox="1"/>
          <p:nvPr/>
        </p:nvSpPr>
        <p:spPr>
          <a:xfrm>
            <a:off x="16278" y="2877497"/>
            <a:ext cx="9099732" cy="646331"/>
          </a:xfrm>
          <a:prstGeom prst="rect">
            <a:avLst/>
          </a:prstGeom>
          <a:noFill/>
          <a:ln w="19050">
            <a:noFill/>
          </a:ln>
        </p:spPr>
        <p:txBody>
          <a:bodyPr wrap="square" rtlCol="0">
            <a:spAutoFit/>
          </a:bodyPr>
          <a:lstStyle/>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With Holy Spirit within, our hearts will be filled with love and mercy.</a:t>
            </a:r>
          </a:p>
          <a:p>
            <a:pPr marL="177800" indent="-1778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External cleanliness doesn’t make us holy.  Repentant hearts and the Blood of Jesus do.</a:t>
            </a:r>
          </a:p>
        </p:txBody>
      </p:sp>
      <p:sp>
        <p:nvSpPr>
          <p:cNvPr id="13" name="TextBox 12">
            <a:extLst>
              <a:ext uri="{FF2B5EF4-FFF2-40B4-BE49-F238E27FC236}">
                <a16:creationId xmlns:a16="http://schemas.microsoft.com/office/drawing/2014/main" id="{B17735C8-E406-8727-7494-CA84DF419F21}"/>
              </a:ext>
            </a:extLst>
          </p:cNvPr>
          <p:cNvSpPr txBox="1"/>
          <p:nvPr/>
        </p:nvSpPr>
        <p:spPr>
          <a:xfrm>
            <a:off x="4908435" y="2547206"/>
            <a:ext cx="4140288" cy="369332"/>
          </a:xfrm>
          <a:prstGeom prst="rect">
            <a:avLst/>
          </a:prstGeom>
          <a:noFill/>
          <a:ln w="9525">
            <a:solidFill>
              <a:schemeClr val="bg1"/>
            </a:solidFill>
          </a:ln>
        </p:spPr>
        <p:txBody>
          <a:bodyPr wrap="square" rtlCol="0">
            <a:spAutoFit/>
          </a:bodyPr>
          <a:lstStyle/>
          <a:p>
            <a:r>
              <a:rPr lang="en-US" dirty="0">
                <a:solidFill>
                  <a:schemeClr val="bg1"/>
                </a:solidFill>
                <a:effectLst/>
                <a:latin typeface="Times New Roman" panose="02020603050405020304" pitchFamily="18" charset="0"/>
                <a:cs typeface="Times New Roman" panose="02020603050405020304" pitchFamily="18" charset="0"/>
              </a:rPr>
              <a:t>Alms:  merciful generosity to those in need</a:t>
            </a:r>
            <a:endParaRPr lang="en-AU" dirty="0">
              <a:solidFill>
                <a:schemeClr val="bg1"/>
              </a:solidFill>
              <a:effectLst/>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19E8540A-BACA-8255-8B6F-FB012BC25090}"/>
              </a:ext>
            </a:extLst>
          </p:cNvPr>
          <p:cNvSpPr txBox="1"/>
          <p:nvPr/>
        </p:nvSpPr>
        <p:spPr>
          <a:xfrm>
            <a:off x="4860" y="3450366"/>
            <a:ext cx="9122568" cy="369332"/>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They paid great detail to trivial Law-keeping, but neglected what’s most important – Godliness</a:t>
            </a:r>
          </a:p>
        </p:txBody>
      </p:sp>
      <p:sp>
        <p:nvSpPr>
          <p:cNvPr id="15" name="TextBox 14">
            <a:extLst>
              <a:ext uri="{FF2B5EF4-FFF2-40B4-BE49-F238E27FC236}">
                <a16:creationId xmlns:a16="http://schemas.microsoft.com/office/drawing/2014/main" id="{9F49B752-03C5-7A93-6B4F-55E6847C8E33}"/>
              </a:ext>
            </a:extLst>
          </p:cNvPr>
          <p:cNvSpPr txBox="1"/>
          <p:nvPr/>
        </p:nvSpPr>
        <p:spPr>
          <a:xfrm>
            <a:off x="17833" y="3727149"/>
            <a:ext cx="9098177"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example of tithing:  </a:t>
            </a:r>
            <a:r>
              <a:rPr lang="en-AU" sz="1600" dirty="0">
                <a:solidFill>
                  <a:srgbClr val="FFFF00"/>
                </a:solidFill>
                <a:latin typeface="Times New Roman" panose="02020603050405020304" pitchFamily="18" charset="0"/>
                <a:cs typeface="Times New Roman" panose="02020603050405020304" pitchFamily="18" charset="0"/>
              </a:rPr>
              <a:t>(giving back to God of 1/10 of the first of everything one produces)</a:t>
            </a:r>
          </a:p>
        </p:txBody>
      </p:sp>
      <p:sp>
        <p:nvSpPr>
          <p:cNvPr id="16" name="TextBox 15">
            <a:extLst>
              <a:ext uri="{FF2B5EF4-FFF2-40B4-BE49-F238E27FC236}">
                <a16:creationId xmlns:a16="http://schemas.microsoft.com/office/drawing/2014/main" id="{EFDD441E-B14C-6315-751B-BBBC10666E46}"/>
              </a:ext>
            </a:extLst>
          </p:cNvPr>
          <p:cNvSpPr txBox="1"/>
          <p:nvPr/>
        </p:nvSpPr>
        <p:spPr>
          <a:xfrm>
            <a:off x="31365" y="4040087"/>
            <a:ext cx="9122568" cy="646331"/>
          </a:xfrm>
          <a:prstGeom prst="rect">
            <a:avLst/>
          </a:prstGeom>
          <a:noFill/>
          <a:ln w="19050">
            <a:noFill/>
          </a:ln>
        </p:spPr>
        <p:txBody>
          <a:bodyPr wrap="square" rtlCol="0">
            <a:spAutoFit/>
          </a:bodyPr>
          <a:lstStyle>
            <a:defPPr>
              <a:defRPr lang="en-AU"/>
            </a:defPPr>
            <a:lvl1pPr marL="177800" indent="-17780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To not render to God His tithe, is to “rob God” (Malachi). They kept the law (including herbs).</a:t>
            </a:r>
          </a:p>
          <a:p>
            <a:r>
              <a:rPr lang="en-AU" dirty="0"/>
              <a:t>But they were not generous from love in the heart – Gave no merciful alms for others...</a:t>
            </a:r>
          </a:p>
        </p:txBody>
      </p:sp>
      <p:sp>
        <p:nvSpPr>
          <p:cNvPr id="17" name="TextBox 16">
            <a:extLst>
              <a:ext uri="{FF2B5EF4-FFF2-40B4-BE49-F238E27FC236}">
                <a16:creationId xmlns:a16="http://schemas.microsoft.com/office/drawing/2014/main" id="{0DA2F747-698D-68E3-F8BB-0BFFFA0A74E2}"/>
              </a:ext>
            </a:extLst>
          </p:cNvPr>
          <p:cNvSpPr txBox="1"/>
          <p:nvPr/>
        </p:nvSpPr>
        <p:spPr>
          <a:xfrm>
            <a:off x="189164" y="4585692"/>
            <a:ext cx="9098177"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Jesus says we are to do BOTH.  </a:t>
            </a:r>
            <a:r>
              <a:rPr lang="en-AU" sz="1600" dirty="0">
                <a:solidFill>
                  <a:srgbClr val="FFFF66"/>
                </a:solidFill>
                <a:latin typeface="Times New Roman" panose="02020603050405020304" pitchFamily="18" charset="0"/>
                <a:cs typeface="Times New Roman" panose="02020603050405020304" pitchFamily="18" charset="0"/>
              </a:rPr>
              <a:t>In Love, give God His Tithe &amp; love others with Alms. </a:t>
            </a:r>
          </a:p>
        </p:txBody>
      </p:sp>
      <p:sp>
        <p:nvSpPr>
          <p:cNvPr id="20" name="TextBox 19">
            <a:extLst>
              <a:ext uri="{FF2B5EF4-FFF2-40B4-BE49-F238E27FC236}">
                <a16:creationId xmlns:a16="http://schemas.microsoft.com/office/drawing/2014/main" id="{5831411E-BDCC-3E99-7819-7EA4771B29A0}"/>
              </a:ext>
            </a:extLst>
          </p:cNvPr>
          <p:cNvSpPr txBox="1"/>
          <p:nvPr/>
        </p:nvSpPr>
        <p:spPr>
          <a:xfrm>
            <a:off x="90374" y="4906807"/>
            <a:ext cx="8797364" cy="369332"/>
          </a:xfrm>
          <a:prstGeom prst="rect">
            <a:avLst/>
          </a:prstGeom>
          <a:noFill/>
          <a:ln w="9525">
            <a:solidFill>
              <a:schemeClr val="bg1"/>
            </a:solidFill>
          </a:ln>
        </p:spPr>
        <p:txBody>
          <a:bodyPr wrap="square" rtlCol="0">
            <a:spAutoFit/>
          </a:bodyPr>
          <a:lstStyle/>
          <a:p>
            <a:r>
              <a:rPr lang="en-US" dirty="0">
                <a:solidFill>
                  <a:schemeClr val="bg1"/>
                </a:solidFill>
                <a:effectLst/>
                <a:latin typeface="Times New Roman" panose="02020603050405020304" pitchFamily="18" charset="0"/>
                <a:cs typeface="Times New Roman" panose="02020603050405020304" pitchFamily="18" charset="0"/>
              </a:rPr>
              <a:t>Seeking holines</a:t>
            </a:r>
            <a:r>
              <a:rPr lang="en-US" dirty="0">
                <a:solidFill>
                  <a:schemeClr val="bg1"/>
                </a:solidFill>
                <a:latin typeface="Times New Roman" panose="02020603050405020304" pitchFamily="18" charset="0"/>
                <a:cs typeface="Times New Roman" panose="02020603050405020304" pitchFamily="18" charset="0"/>
              </a:rPr>
              <a:t>s without the indwelling of the Spirit, is futile &amp; a danger of corrupting others</a:t>
            </a:r>
            <a:endParaRPr lang="en-AU" dirty="0">
              <a:solidFill>
                <a:schemeClr val="bg1"/>
              </a:solidFill>
              <a:effectLst/>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EEEE85E8-4C00-7171-3A81-53BA9C39A57C}"/>
              </a:ext>
            </a:extLst>
          </p:cNvPr>
          <p:cNvSpPr/>
          <p:nvPr/>
        </p:nvSpPr>
        <p:spPr>
          <a:xfrm>
            <a:off x="-10377" y="0"/>
            <a:ext cx="9144000" cy="5665812"/>
          </a:xfrm>
          <a:prstGeom prst="rect">
            <a:avLst/>
          </a:prstGeom>
          <a:solidFill>
            <a:schemeClr val="tx2">
              <a:alpha val="46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6" name="TextBox 5">
            <a:extLst>
              <a:ext uri="{FF2B5EF4-FFF2-40B4-BE49-F238E27FC236}">
                <a16:creationId xmlns:a16="http://schemas.microsoft.com/office/drawing/2014/main" id="{6254C0F7-E098-F961-323C-78C4ABCF4A7D}"/>
              </a:ext>
            </a:extLst>
          </p:cNvPr>
          <p:cNvSpPr txBox="1"/>
          <p:nvPr/>
        </p:nvSpPr>
        <p:spPr>
          <a:xfrm>
            <a:off x="502923" y="412183"/>
            <a:ext cx="6085398" cy="646331"/>
          </a:xfrm>
          <a:prstGeom prst="rect">
            <a:avLst/>
          </a:prstGeom>
          <a:noFill/>
          <a:ln w="19050">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True and undefiled religion:   The Holy Spirit within, causing us to pour out worship of God and doing loving, Godly actions.</a:t>
            </a:r>
          </a:p>
        </p:txBody>
      </p:sp>
    </p:spTree>
    <p:extLst>
      <p:ext uri="{BB962C8B-B14F-4D97-AF65-F5344CB8AC3E}">
        <p14:creationId xmlns:p14="http://schemas.microsoft.com/office/powerpoint/2010/main" val="218351427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171424</TotalTime>
  <Words>1455</Words>
  <Application>Microsoft Macintosh PowerPoint</Application>
  <PresentationFormat>On-screen Show (16:10)</PresentationFormat>
  <Paragraphs>81</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Comic Sans MS</vt: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2644</cp:revision>
  <cp:lastPrinted>2024-03-02T01:29:24Z</cp:lastPrinted>
  <dcterms:created xsi:type="dcterms:W3CDTF">2016-11-04T06:28:01Z</dcterms:created>
  <dcterms:modified xsi:type="dcterms:W3CDTF">2024-03-02T01:35:19Z</dcterms:modified>
</cp:coreProperties>
</file>